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47"/>
  </p:notesMasterIdLst>
  <p:handoutMasterIdLst>
    <p:handoutMasterId r:id="rId48"/>
  </p:handoutMasterIdLst>
  <p:sldIdLst>
    <p:sldId id="394" r:id="rId3"/>
    <p:sldId id="395" r:id="rId4"/>
    <p:sldId id="396" r:id="rId5"/>
    <p:sldId id="397" r:id="rId6"/>
    <p:sldId id="398" r:id="rId7"/>
    <p:sldId id="399" r:id="rId8"/>
    <p:sldId id="400" r:id="rId9"/>
    <p:sldId id="401" r:id="rId10"/>
    <p:sldId id="402" r:id="rId11"/>
    <p:sldId id="403" r:id="rId12"/>
    <p:sldId id="404" r:id="rId13"/>
    <p:sldId id="405" r:id="rId14"/>
    <p:sldId id="406" r:id="rId15"/>
    <p:sldId id="407" r:id="rId16"/>
    <p:sldId id="408" r:id="rId17"/>
    <p:sldId id="409" r:id="rId18"/>
    <p:sldId id="410" r:id="rId19"/>
    <p:sldId id="411" r:id="rId20"/>
    <p:sldId id="412" r:id="rId21"/>
    <p:sldId id="413" r:id="rId22"/>
    <p:sldId id="414" r:id="rId23"/>
    <p:sldId id="415" r:id="rId24"/>
    <p:sldId id="416" r:id="rId25"/>
    <p:sldId id="417" r:id="rId26"/>
    <p:sldId id="418" r:id="rId27"/>
    <p:sldId id="419" r:id="rId28"/>
    <p:sldId id="420" r:id="rId29"/>
    <p:sldId id="421" r:id="rId30"/>
    <p:sldId id="422" r:id="rId31"/>
    <p:sldId id="423" r:id="rId32"/>
    <p:sldId id="424" r:id="rId33"/>
    <p:sldId id="425" r:id="rId34"/>
    <p:sldId id="426" r:id="rId35"/>
    <p:sldId id="427" r:id="rId36"/>
    <p:sldId id="443" r:id="rId37"/>
    <p:sldId id="428" r:id="rId38"/>
    <p:sldId id="429" r:id="rId39"/>
    <p:sldId id="431" r:id="rId40"/>
    <p:sldId id="432" r:id="rId41"/>
    <p:sldId id="349" r:id="rId42"/>
    <p:sldId id="442" r:id="rId43"/>
    <p:sldId id="441" r:id="rId44"/>
    <p:sldId id="438" r:id="rId45"/>
    <p:sldId id="437" r:id="rId46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03A14"/>
    <a:srgbClr val="E85C0E"/>
    <a:srgbClr val="BAB398"/>
    <a:srgbClr val="ADA485"/>
    <a:srgbClr val="C6C0AA"/>
    <a:srgbClr val="663606"/>
    <a:srgbClr val="663106"/>
    <a:srgbClr val="F8DC9E"/>
    <a:srgbClr val="FBEEDC"/>
    <a:srgbClr val="FBEEC9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809" autoAdjust="0"/>
    <p:restoredTop sz="94533" autoAdjust="0"/>
  </p:normalViewPr>
  <p:slideViewPr>
    <p:cSldViewPr>
      <p:cViewPr varScale="1">
        <p:scale>
          <a:sx n="71" d="100"/>
          <a:sy n="71" d="100"/>
        </p:scale>
        <p:origin x="-666" y="-96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2731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55" d="100"/>
          <a:sy n="55" d="100"/>
        </p:scale>
        <p:origin x="2796" y="7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6.xml"/><Relationship Id="rId51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5/15/2015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5/15/2015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3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66231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8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68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69736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1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41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18369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1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51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84023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0161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93078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1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71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27835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2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82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49567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16364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62122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6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46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12907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24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3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863332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2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92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789347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2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02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377784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159759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3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23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849702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614811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202784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2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115525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3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23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391767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20698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5514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11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3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84125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4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64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208371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459992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188366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661756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864226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9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59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814164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3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33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097157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4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414815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0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00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629678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49617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3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3067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424332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0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00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025341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936717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2215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0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20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90852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72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02319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74432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5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35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98850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8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48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652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5/15/2015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ource Code Exampl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 marL="0" indent="0">
              <a:buNone/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Sample source code:</a:t>
            </a:r>
            <a:endParaRPr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24013" y="1892119"/>
            <a:ext cx="10940800" cy="1689281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4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 smtClean="0"/>
              <a:t>Source code box</a:t>
            </a:r>
          </a:p>
          <a:p>
            <a:pPr marL="0" lvl="0"/>
            <a:r>
              <a:rPr lang="en-US" noProof="1" smtClean="0"/>
              <a:t>…</a:t>
            </a:r>
          </a:p>
          <a:p>
            <a:pPr marL="0" lvl="0"/>
            <a:r>
              <a:rPr lang="en-US" noProof="1" smtClean="0"/>
              <a:t>…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77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5/15/2015</a:t>
            </a:fld>
            <a:endParaRPr lang="en-US" dirty="0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8310201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 userDrawn="1"/>
        </p:nvSpPr>
        <p:spPr>
          <a:xfrm rot="20967018">
            <a:off x="52437" y="3176455"/>
            <a:ext cx="7313295" cy="1261884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0000" b="1" kern="1200" noProof="0" dirty="0" smtClean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Questions?</a:t>
            </a:r>
            <a:endParaRPr lang="en-US" sz="100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603A14"/>
                </a:solidFill>
              </a:rPr>
              <a:t>?</a:t>
            </a:r>
            <a:endParaRPr lang="en-US" sz="2400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8799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5/15/2015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73" r:id="rId3"/>
    <p:sldLayoutId id="2147483663" r:id="rId4"/>
    <p:sldLayoutId id="2147483667" r:id="rId5"/>
    <p:sldLayoutId id="2147483672" r:id="rId6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://softuni.bg/" TargetMode="External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hyperlink" Target="http://softuni.org/" TargetMode="Externa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microsoft.com/en-us/download/details.aspx?id=30653" TargetMode="External"/><Relationship Id="rId5" Type="http://schemas.openxmlformats.org/officeDocument/2006/relationships/image" Target="../media/image23.png"/><Relationship Id="rId4" Type="http://schemas.openxmlformats.org/officeDocument/2006/relationships/image" Target="../media/image22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w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www.visualstudio.com/en-us/products/visual-studio-community-vs.aspx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6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1.png"/><Relationship Id="rId4" Type="http://schemas.openxmlformats.org/officeDocument/2006/relationships/image" Target="../media/image50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msdn.microsoft.com/library/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jpeg"/><Relationship Id="rId3" Type="http://schemas.openxmlformats.org/officeDocument/2006/relationships/hyperlink" Target="http://msdn.microsoft.com/" TargetMode="External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://msdn.microsoft.com/en-US/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hyperlink" Target="http://www.softwaregroup-bg.com/" TargetMode="External"/><Relationship Id="rId18" Type="http://schemas.openxmlformats.org/officeDocument/2006/relationships/image" Target="../media/image68.png"/><Relationship Id="rId3" Type="http://schemas.openxmlformats.org/officeDocument/2006/relationships/hyperlink" Target="http://www.vivacom.bg/" TargetMode="External"/><Relationship Id="rId7" Type="http://schemas.openxmlformats.org/officeDocument/2006/relationships/hyperlink" Target="http://www.sbtech.com/" TargetMode="External"/><Relationship Id="rId12" Type="http://schemas.openxmlformats.org/officeDocument/2006/relationships/image" Target="../media/image64.png"/><Relationship Id="rId17" Type="http://schemas.openxmlformats.org/officeDocument/2006/relationships/image" Target="../media/image67.png"/><Relationship Id="rId2" Type="http://schemas.openxmlformats.org/officeDocument/2006/relationships/notesSlide" Target="../notesSlides/notesSlide40.xml"/><Relationship Id="rId16" Type="http://schemas.openxmlformats.org/officeDocument/2006/relationships/image" Target="../media/image6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1.png"/><Relationship Id="rId11" Type="http://schemas.openxmlformats.org/officeDocument/2006/relationships/hyperlink" Target="http://smartit.bg/" TargetMode="External"/><Relationship Id="rId5" Type="http://schemas.openxmlformats.org/officeDocument/2006/relationships/hyperlink" Target="http://xs-software.com/" TargetMode="External"/><Relationship Id="rId15" Type="http://schemas.openxmlformats.org/officeDocument/2006/relationships/hyperlink" Target="http://www.superhosting.bg/" TargetMode="External"/><Relationship Id="rId10" Type="http://schemas.openxmlformats.org/officeDocument/2006/relationships/image" Target="../media/image63.png"/><Relationship Id="rId19" Type="http://schemas.openxmlformats.org/officeDocument/2006/relationships/hyperlink" Target="https://softuni.bg/courses/programming-basics/" TargetMode="External"/><Relationship Id="rId4" Type="http://schemas.openxmlformats.org/officeDocument/2006/relationships/image" Target="../media/image60.jpeg"/><Relationship Id="rId9" Type="http://schemas.openxmlformats.org/officeDocument/2006/relationships/hyperlink" Target="http://komfo.com/" TargetMode="External"/><Relationship Id="rId14" Type="http://schemas.openxmlformats.org/officeDocument/2006/relationships/image" Target="../media/image6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hyperlink" Target="http://creativecommons.org/licenses/by-nc-sa/3.0/deed.en_US" TargetMode="External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hyperlink" Target="https://telerikacademy.com/Courses/Courses/Details/81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reativecommons.org/licenses/by-sa/4.0/" TargetMode="External"/><Relationship Id="rId5" Type="http://schemas.openxmlformats.org/officeDocument/2006/relationships/hyperlink" Target="http://www.introprogramming.info/english-intro-csharp-book/" TargetMode="External"/><Relationship Id="rId4" Type="http://schemas.openxmlformats.org/officeDocument/2006/relationships/image" Target="../media/image7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73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7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71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otnetfiddle.net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2970212" y="533400"/>
            <a:ext cx="8568803" cy="1323952"/>
          </a:xfrm>
        </p:spPr>
        <p:txBody>
          <a:bodyPr>
            <a:normAutofit/>
          </a:bodyPr>
          <a:lstStyle/>
          <a:p>
            <a:r>
              <a:rPr lang="en-US" dirty="0" smtClean="0"/>
              <a:t>Introduction to Programming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4156674" y="1905000"/>
            <a:ext cx="7382341" cy="123510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Creating and </a:t>
            </a:r>
            <a:r>
              <a:rPr lang="en-US" dirty="0" smtClean="0"/>
              <a:t>Running</a:t>
            </a:r>
            <a:br>
              <a:rPr lang="en-US" dirty="0" smtClean="0"/>
            </a:br>
            <a:r>
              <a:rPr lang="en-US" dirty="0" smtClean="0"/>
              <a:t> Your </a:t>
            </a:r>
            <a:r>
              <a:rPr lang="en-US" dirty="0"/>
              <a:t>First C# Program</a:t>
            </a:r>
          </a:p>
          <a:p>
            <a:endParaRPr lang="en-US" dirty="0"/>
          </a:p>
        </p:txBody>
      </p:sp>
      <p:pic>
        <p:nvPicPr>
          <p:cNvPr id="102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29726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>
            <a:hlinkClick r:id="rId5" tooltip="Software University Foundation"/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887144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3" name="Picture Placeholder 2"/>
          <p:cNvPicPr>
            <a:picLocks noGrp="1" noChangeAspect="1"/>
          </p:cNvPicPr>
          <p:nvPr>
            <p:ph type="pic" sz="quarter" idx="16"/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695988" y="3581400"/>
            <a:ext cx="7843242" cy="2590800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</p:pic>
      <p:sp>
        <p:nvSpPr>
          <p:cNvPr id="1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821982" y="4164083"/>
            <a:ext cx="3126043" cy="525135"/>
          </a:xfrm>
        </p:spPr>
        <p:txBody>
          <a:bodyPr/>
          <a:lstStyle/>
          <a:p>
            <a:r>
              <a:rPr lang="en-US" noProof="1" smtClean="0"/>
              <a:t>SoftUni Team</a:t>
            </a:r>
            <a:endParaRPr lang="en-US" noProof="1"/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821983" y="4633982"/>
            <a:ext cx="3126044" cy="444343"/>
          </a:xfrm>
        </p:spPr>
        <p:txBody>
          <a:bodyPr/>
          <a:lstStyle/>
          <a:p>
            <a:r>
              <a:rPr lang="en-US" dirty="0"/>
              <a:t>Technical </a:t>
            </a:r>
            <a:r>
              <a:rPr lang="en-US" dirty="0" smtClean="0"/>
              <a:t>Trainers</a:t>
            </a:r>
            <a:endParaRPr lang="en-US" dirty="0"/>
          </a:p>
        </p:txBody>
      </p:sp>
      <p:sp>
        <p:nvSpPr>
          <p:cNvPr id="19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821982" y="5039109"/>
            <a:ext cx="3126043" cy="382788"/>
          </a:xfrm>
        </p:spPr>
        <p:txBody>
          <a:bodyPr/>
          <a:lstStyle/>
          <a:p>
            <a:r>
              <a:rPr lang="en-US" sz="2000" dirty="0"/>
              <a:t>Software </a:t>
            </a:r>
            <a:r>
              <a:rPr lang="en-US" sz="2000" dirty="0" smtClean="0"/>
              <a:t>University</a:t>
            </a:r>
            <a:endParaRPr lang="en-US" sz="2000" dirty="0"/>
          </a:p>
        </p:txBody>
      </p:sp>
      <p:sp>
        <p:nvSpPr>
          <p:cNvPr id="20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821982" y="5379630"/>
            <a:ext cx="3126043" cy="351754"/>
          </a:xfrm>
        </p:spPr>
        <p:txBody>
          <a:bodyPr/>
          <a:lstStyle/>
          <a:p>
            <a:r>
              <a:rPr lang="en-US" sz="1800" dirty="0">
                <a:hlinkClick r:id="rId8"/>
              </a:rPr>
              <a:t>http://</a:t>
            </a:r>
            <a:r>
              <a:rPr lang="en-US" sz="1800" dirty="0" smtClean="0">
                <a:hlinkClick r:id="rId8"/>
              </a:rPr>
              <a:t>softuni.bg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593896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5058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Bad </a:t>
            </a:r>
            <a:r>
              <a:rPr lang="en-US" dirty="0" smtClean="0"/>
              <a:t>Code Formatting</a:t>
            </a:r>
            <a:endParaRPr lang="bg-BG" dirty="0"/>
          </a:p>
        </p:txBody>
      </p:sp>
      <p:sp>
        <p:nvSpPr>
          <p:cNvPr id="505859" name="Rectangle 3"/>
          <p:cNvSpPr>
            <a:spLocks noChangeArrowheads="1"/>
          </p:cNvSpPr>
          <p:nvPr/>
        </p:nvSpPr>
        <p:spPr bwMode="auto">
          <a:xfrm>
            <a:off x="1757362" y="2032172"/>
            <a:ext cx="8604250" cy="391142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</a:t>
            </a:r>
            <a:r>
              <a:rPr lang="bg-BG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using 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bg-BG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                                   </a:t>
            </a:r>
            <a:r>
              <a:rPr lang="bg-BG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endParaRPr lang="bg-BG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bg-BG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</a:t>
            </a:r>
            <a:r>
              <a:rPr lang="bg-BG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HelloCSharp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      </a:t>
            </a:r>
            <a:r>
              <a:rPr lang="bg-BG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    </a:t>
            </a:r>
            <a:r>
              <a:rPr lang="bg-BG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bg-BG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void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</a:t>
            </a:r>
            <a:r>
              <a:rPr lang="bg-BG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Main(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     </a:t>
            </a:r>
            <a:r>
              <a:rPr lang="bg-BG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bg-BG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bg-BG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bg-BG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</a:t>
            </a:r>
            <a:r>
              <a:rPr lang="bg-BG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WriteLine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bg-BG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("Hello, C#"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</a:t>
            </a:r>
            <a:r>
              <a:rPr lang="bg-BG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;</a:t>
            </a:r>
            <a:r>
              <a:rPr lang="bg-BG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bg-BG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WriteLine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</a:t>
            </a:r>
            <a:r>
              <a:rPr lang="bg-BG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  </a:t>
            </a:r>
            <a:r>
              <a:rPr lang="bg-BG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"Hello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again</a:t>
            </a:r>
            <a:r>
              <a:rPr lang="bg-BG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       </a:t>
            </a:r>
            <a:r>
              <a:rPr lang="bg-BG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            </a:t>
            </a:r>
            <a:r>
              <a:rPr lang="bg-BG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;}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bg-BG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05865" name="AutoShape 9"/>
          <p:cNvSpPr>
            <a:spLocks noChangeArrowheads="1"/>
          </p:cNvSpPr>
          <p:nvPr/>
        </p:nvSpPr>
        <p:spPr bwMode="auto">
          <a:xfrm>
            <a:off x="5005522" y="1422572"/>
            <a:ext cx="4270374" cy="1075136"/>
          </a:xfrm>
          <a:prstGeom prst="wedgeRoundRectCallout">
            <a:avLst>
              <a:gd name="adj1" fmla="val -42053"/>
              <a:gd name="adj2" fmla="val 97500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Such formatting makes the source code </a:t>
            </a:r>
            <a:r>
              <a:rPr lang="en-US" sz="2800" dirty="0" smtClean="0">
                <a:solidFill>
                  <a:srgbClr val="FFFFFF"/>
                </a:solidFill>
              </a:rPr>
              <a:t>unreadable</a:t>
            </a:r>
            <a:endParaRPr lang="bg-BG" sz="2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9419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43827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ts val="3400"/>
              </a:lnSpc>
              <a:spcBef>
                <a:spcPct val="35000"/>
              </a:spcBef>
            </a:pPr>
            <a:r>
              <a:rPr lang="en-US" dirty="0" smtClean="0"/>
              <a:t>C# is a modern programming </a:t>
            </a:r>
            <a:r>
              <a:rPr lang="en-US" dirty="0"/>
              <a:t>language</a:t>
            </a:r>
          </a:p>
          <a:p>
            <a:pPr lvl="1">
              <a:lnSpc>
                <a:spcPts val="3400"/>
              </a:lnSpc>
              <a:spcBef>
                <a:spcPct val="35000"/>
              </a:spcBef>
            </a:pPr>
            <a:r>
              <a:rPr lang="en-US" dirty="0"/>
              <a:t>A syntax that </a:t>
            </a:r>
            <a:r>
              <a:rPr lang="en-US" dirty="0" smtClean="0"/>
              <a:t>allows </a:t>
            </a:r>
            <a:r>
              <a:rPr lang="en-US" dirty="0"/>
              <a:t>to give instructions to the computer</a:t>
            </a:r>
          </a:p>
          <a:p>
            <a:pPr>
              <a:lnSpc>
                <a:spcPts val="3400"/>
              </a:lnSpc>
              <a:spcBef>
                <a:spcPct val="35000"/>
              </a:spcBef>
            </a:pPr>
            <a:r>
              <a:rPr lang="en-US" dirty="0"/>
              <a:t>C# features:</a:t>
            </a:r>
          </a:p>
          <a:p>
            <a:pPr lvl="1">
              <a:lnSpc>
                <a:spcPts val="3400"/>
              </a:lnSpc>
              <a:spcBef>
                <a:spcPct val="35000"/>
              </a:spcBef>
            </a:pPr>
            <a:r>
              <a:rPr lang="en-US" dirty="0" smtClean="0"/>
              <a:t>Extremely </a:t>
            </a:r>
            <a:r>
              <a:rPr lang="en-US" dirty="0"/>
              <a:t>powerful</a:t>
            </a:r>
          </a:p>
          <a:p>
            <a:pPr lvl="1">
              <a:lnSpc>
                <a:spcPts val="3400"/>
              </a:lnSpc>
              <a:spcBef>
                <a:spcPct val="35000"/>
              </a:spcBef>
            </a:pPr>
            <a:r>
              <a:rPr lang="en-US" dirty="0"/>
              <a:t>Easy to learn</a:t>
            </a:r>
          </a:p>
          <a:p>
            <a:pPr lvl="1">
              <a:lnSpc>
                <a:spcPts val="3400"/>
              </a:lnSpc>
              <a:spcBef>
                <a:spcPct val="35000"/>
              </a:spcBef>
            </a:pPr>
            <a:r>
              <a:rPr lang="en-US" dirty="0"/>
              <a:t>Easy to read and understand</a:t>
            </a:r>
          </a:p>
          <a:p>
            <a:pPr lvl="1">
              <a:lnSpc>
                <a:spcPts val="3400"/>
              </a:lnSpc>
              <a:spcBef>
                <a:spcPct val="35000"/>
              </a:spcBef>
            </a:pPr>
            <a:r>
              <a:rPr lang="en-US" dirty="0" smtClean="0"/>
              <a:t>Object-oriented</a:t>
            </a:r>
          </a:p>
          <a:p>
            <a:pPr lvl="1">
              <a:lnSpc>
                <a:spcPts val="3400"/>
              </a:lnSpc>
              <a:spcBef>
                <a:spcPct val="35000"/>
              </a:spcBef>
            </a:pPr>
            <a:r>
              <a:rPr lang="en-US" dirty="0" smtClean="0"/>
              <a:t>Functional programming features</a:t>
            </a:r>
            <a:endParaRPr lang="en-US" dirty="0"/>
          </a:p>
        </p:txBody>
      </p:sp>
      <p:sp>
        <p:nvSpPr>
          <p:cNvPr id="438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"C#"?</a:t>
            </a:r>
            <a:endParaRPr lang="bg-BG" dirty="0"/>
          </a:p>
        </p:txBody>
      </p:sp>
      <p:pic>
        <p:nvPicPr>
          <p:cNvPr id="51204" name="Picture 4" descr="http://podcode.ru/wp-content/uploads/2009/08/WLWMicrosoftRenamesCLanguage_7F72csharp_thumb.gif"/>
          <p:cNvPicPr>
            <a:picLocks noChangeAspect="1" noChangeArrowheads="1"/>
          </p:cNvPicPr>
          <p:nvPr/>
        </p:nvPicPr>
        <p:blipFill>
          <a:blip r:embed="rId3" cstate="screen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37612" y="4114800"/>
            <a:ext cx="2438400" cy="1970405"/>
          </a:xfrm>
          <a:prstGeom prst="rect">
            <a:avLst/>
          </a:prstGeom>
          <a:noFill/>
          <a:effectLst>
            <a:softEdge rad="12700"/>
          </a:effectLst>
        </p:spPr>
      </p:pic>
    </p:spTree>
    <p:extLst>
      <p:ext uri="{BB962C8B-B14F-4D97-AF65-F5344CB8AC3E}">
        <p14:creationId xmlns:p14="http://schemas.microsoft.com/office/powerpoint/2010/main" val="555724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4392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ts val="3600"/>
              </a:lnSpc>
            </a:pPr>
            <a:r>
              <a:rPr lang="en-US" dirty="0" smtClean="0"/>
              <a:t>A </a:t>
            </a:r>
            <a:r>
              <a:rPr lang="en-US" dirty="0"/>
              <a:t>programming language</a:t>
            </a:r>
          </a:p>
          <a:p>
            <a:pPr lvl="1">
              <a:lnSpc>
                <a:spcPts val="36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C#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>
              <a:lnSpc>
                <a:spcPts val="3600"/>
              </a:lnSpc>
            </a:pPr>
            <a:r>
              <a:rPr lang="en-US" dirty="0" smtClean="0"/>
              <a:t>Problem to </a:t>
            </a:r>
            <a:r>
              <a:rPr lang="en-US" dirty="0"/>
              <a:t>solve</a:t>
            </a:r>
          </a:p>
          <a:p>
            <a:pPr>
              <a:lnSpc>
                <a:spcPts val="3600"/>
              </a:lnSpc>
            </a:pPr>
            <a:r>
              <a:rPr lang="en-US" dirty="0" smtClean="0"/>
              <a:t>IDE, compilers, SDK</a:t>
            </a:r>
            <a:endParaRPr lang="en-US" dirty="0"/>
          </a:p>
          <a:p>
            <a:pPr lvl="1">
              <a:lnSpc>
                <a:spcPts val="36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Visual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Studio</a:t>
            </a:r>
            <a:r>
              <a:rPr lang="en-US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.NET Framework SDK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>
              <a:lnSpc>
                <a:spcPts val="3600"/>
              </a:lnSpc>
            </a:pPr>
            <a:r>
              <a:rPr lang="en-US" dirty="0"/>
              <a:t>Set of useful </a:t>
            </a:r>
            <a:r>
              <a:rPr lang="en-US" dirty="0" smtClean="0"/>
              <a:t>standard classes</a:t>
            </a:r>
            <a:endParaRPr lang="en-US" dirty="0"/>
          </a:p>
          <a:p>
            <a:pPr lvl="1">
              <a:lnSpc>
                <a:spcPts val="36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Microsoft .NET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Framework FCL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>
              <a:lnSpc>
                <a:spcPts val="3600"/>
              </a:lnSpc>
            </a:pPr>
            <a:r>
              <a:rPr lang="en-US" dirty="0"/>
              <a:t>Help documentation</a:t>
            </a:r>
          </a:p>
          <a:p>
            <a:pPr lvl="1">
              <a:lnSpc>
                <a:spcPts val="36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MSDN Library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39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You Need to Program?</a:t>
            </a:r>
            <a:endParaRPr lang="bg-BG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2798" y="4053399"/>
            <a:ext cx="4145613" cy="223731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2800" y="1449370"/>
            <a:ext cx="4145612" cy="2132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182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53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979612" y="1447800"/>
            <a:ext cx="8229600" cy="9868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/>
              <a:t>Your First C# Program</a:t>
            </a:r>
            <a:endParaRPr lang="bg-BG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1979612" y="2475079"/>
            <a:ext cx="8229600" cy="719034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47106" name="Picture 2" descr="http://rlv.zcache.com/babys_first_c_program_hello_world_tshirt-p235489859508198131stvj_400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89812" y="3498913"/>
            <a:ext cx="2514600" cy="25146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5" name="Picture 2" descr="http://blog.radvision.com/images/2009/20090402-VoipSurvivor-virtual-machine.jp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84412" y="3498913"/>
            <a:ext cx="4492558" cy="249637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390832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58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862468" y="2227703"/>
            <a:ext cx="5040312" cy="1734697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What is .NET </a:t>
            </a:r>
            <a:r>
              <a:rPr lang="en-US" dirty="0" smtClean="0"/>
              <a:t>Framework</a:t>
            </a:r>
            <a:r>
              <a:rPr lang="en-US" dirty="0"/>
              <a:t>?</a:t>
            </a:r>
            <a:endParaRPr lang="bg-BG" dirty="0"/>
          </a:p>
        </p:txBody>
      </p:sp>
      <p:pic>
        <p:nvPicPr>
          <p:cNvPr id="45058" name="Picture 2" descr="http://www.dnzone.com/downloads/images/framework3_1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085012" y="3252371"/>
            <a:ext cx="2709186" cy="2654591"/>
          </a:xfrm>
          <a:prstGeom prst="roundRect">
            <a:avLst>
              <a:gd name="adj" fmla="val 7553"/>
            </a:avLst>
          </a:prstGeom>
          <a:solidFill>
            <a:srgbClr val="FFFFFF"/>
          </a:solidFill>
        </p:spPr>
      </p:pic>
      <p:pic>
        <p:nvPicPr>
          <p:cNvPr id="6" name="Picture 4" descr="http://blogs.msdn.com/blogfiles/swiss_dpe_team/WindowsLiveWriter/BetaPhasevonVisua.NETFramework4verlngert_5079/.NET_Logo_6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656" t="-14872" r="-4961" b="-13678"/>
          <a:stretch>
            <a:fillRect/>
          </a:stretch>
        </p:blipFill>
        <p:spPr bwMode="auto">
          <a:xfrm>
            <a:off x="1903412" y="4343400"/>
            <a:ext cx="4862910" cy="1563562"/>
          </a:xfrm>
          <a:prstGeom prst="roundRect">
            <a:avLst>
              <a:gd name="adj" fmla="val 7553"/>
            </a:avLst>
          </a:prstGeom>
          <a:solidFill>
            <a:srgbClr val="FFFFFF"/>
          </a:solidFill>
        </p:spPr>
      </p:pic>
      <p:pic>
        <p:nvPicPr>
          <p:cNvPr id="7" name="Picture 2" descr="http://gabrielrodriguez.net/wp-content/uploads/2009/01/microsoft-net-logo-white-300x192.png"/>
          <p:cNvPicPr>
            <a:picLocks noChangeAspect="1" noChangeArrowheads="1"/>
          </p:cNvPicPr>
          <p:nvPr/>
        </p:nvPicPr>
        <p:blipFill>
          <a:blip r:embed="rId5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08812" y="1219200"/>
            <a:ext cx="2705098" cy="1731262"/>
          </a:xfrm>
          <a:prstGeom prst="roundRect">
            <a:avLst>
              <a:gd name="adj" fmla="val 7553"/>
            </a:avLst>
          </a:prstGeom>
          <a:solidFill>
            <a:srgbClr val="FFFFFF"/>
          </a:solidFill>
        </p:spPr>
      </p:pic>
      <p:sp>
        <p:nvSpPr>
          <p:cNvPr id="2" name="TextBox 1"/>
          <p:cNvSpPr txBox="1"/>
          <p:nvPr/>
        </p:nvSpPr>
        <p:spPr>
          <a:xfrm>
            <a:off x="3503612" y="6139191"/>
            <a:ext cx="4038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hlinkClick r:id="rId6"/>
              </a:rPr>
              <a:t>Download .NET Framework 4.5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723368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45568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Environment for execution of .NET </a:t>
            </a:r>
            <a:r>
              <a:rPr lang="en-US" dirty="0" smtClean="0"/>
              <a:t>programs (CLR)</a:t>
            </a:r>
            <a:endParaRPr lang="en-US" dirty="0"/>
          </a:p>
          <a:p>
            <a:r>
              <a:rPr lang="en-US" dirty="0"/>
              <a:t>Powerful library of </a:t>
            </a:r>
            <a:r>
              <a:rPr lang="en-US" dirty="0" smtClean="0"/>
              <a:t>classes (FCL)</a:t>
            </a:r>
            <a:endParaRPr lang="en-US" dirty="0"/>
          </a:p>
          <a:p>
            <a:r>
              <a:rPr lang="en-US" dirty="0"/>
              <a:t>Programming model</a:t>
            </a:r>
          </a:p>
          <a:p>
            <a:r>
              <a:rPr lang="en-US" dirty="0"/>
              <a:t>Common </a:t>
            </a:r>
            <a:r>
              <a:rPr lang="en-US" dirty="0" smtClean="0"/>
              <a:t>execution engine for </a:t>
            </a:r>
            <a:r>
              <a:rPr lang="en-US" dirty="0"/>
              <a:t>many programming languages</a:t>
            </a:r>
          </a:p>
          <a:p>
            <a:pPr lvl="1"/>
            <a:r>
              <a:rPr lang="en-US" dirty="0"/>
              <a:t>C#</a:t>
            </a:r>
          </a:p>
          <a:p>
            <a:pPr lvl="1"/>
            <a:r>
              <a:rPr lang="en-US" dirty="0"/>
              <a:t>Visual Basic .NET</a:t>
            </a:r>
          </a:p>
          <a:p>
            <a:pPr lvl="1"/>
            <a:r>
              <a:rPr lang="en-US" dirty="0"/>
              <a:t>Managed C++</a:t>
            </a:r>
          </a:p>
          <a:p>
            <a:pPr lvl="1"/>
            <a:r>
              <a:rPr lang="en-US" dirty="0"/>
              <a:t>... and many others</a:t>
            </a:r>
          </a:p>
        </p:txBody>
      </p:sp>
      <p:sp>
        <p:nvSpPr>
          <p:cNvPr id="4556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.NET Framework?</a:t>
            </a:r>
            <a:endParaRPr lang="bg-BG" dirty="0"/>
          </a:p>
        </p:txBody>
      </p:sp>
      <p:pic>
        <p:nvPicPr>
          <p:cNvPr id="3073" name="Picture 1" descr="C:\Trash\ms.net-logo-blue.jpg"/>
          <p:cNvPicPr>
            <a:picLocks noChangeAspect="1" noChangeArrowheads="1"/>
          </p:cNvPicPr>
          <p:nvPr/>
        </p:nvPicPr>
        <p:blipFill>
          <a:blip r:embed="rId3" cstate="screen">
            <a:lum bright="10000" contras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99412" y="4572000"/>
            <a:ext cx="3283350" cy="1598984"/>
          </a:xfrm>
          <a:prstGeom prst="roundRect">
            <a:avLst>
              <a:gd name="adj" fmla="val 3561"/>
            </a:avLst>
          </a:prstGeom>
          <a:noFill/>
          <a:ln>
            <a:solidFill>
              <a:schemeClr val="accent5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734436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707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/>
          <a:lstStyle/>
          <a:p>
            <a:r>
              <a:rPr lang="en-US" dirty="0" smtClean="0"/>
              <a:t>The building </a:t>
            </a:r>
            <a:r>
              <a:rPr lang="en-US" dirty="0"/>
              <a:t>blocks of .NET Framework</a:t>
            </a:r>
          </a:p>
        </p:txBody>
      </p:sp>
      <p:sp>
        <p:nvSpPr>
          <p:cNvPr id="28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4567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Inside .NET Framework</a:t>
            </a:r>
            <a:endParaRPr lang="bg-BG" dirty="0"/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989012" y="5854427"/>
            <a:ext cx="8675533" cy="546373"/>
          </a:xfrm>
          <a:prstGeom prst="rect">
            <a:avLst/>
          </a:prstGeom>
          <a:solidFill>
            <a:srgbClr val="808080"/>
          </a:solidFill>
          <a:ln w="12700">
            <a:miter lim="800000"/>
            <a:headEnd type="none" w="sm" len="sm"/>
            <a:tailEnd type="none" w="sm" len="sm"/>
          </a:ln>
          <a:effectLst/>
          <a:scene3d>
            <a:camera prst="legacyObliqueTopRight"/>
            <a:lightRig rig="legacyFlat3" dir="b"/>
          </a:scene3d>
          <a:sp3d extrusionH="582600" prstMaterial="legacyMatte">
            <a:bevelT w="13500" h="13500" prst="angle"/>
            <a:bevelB w="13500" h="13500" prst="angle"/>
            <a:extrusionClr>
              <a:srgbClr val="808080"/>
            </a:extrusionClr>
          </a:sp3d>
        </p:spPr>
        <p:txBody>
          <a:bodyPr wrap="none" anchor="ctr">
            <a:flatTx/>
          </a:bodyPr>
          <a:lstStyle/>
          <a:p>
            <a:pPr algn="ctr"/>
            <a:r>
              <a:rPr lang="en-US" b="1" dirty="0" smtClean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Operating </a:t>
            </a:r>
            <a:r>
              <a:rPr lang="en-US" b="1" dirty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System </a:t>
            </a:r>
            <a:r>
              <a:rPr lang="en-US" b="1" dirty="0" smtClean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(Windows / Linux)</a:t>
            </a:r>
            <a:endParaRPr lang="en-US" b="1" dirty="0">
              <a:solidFill>
                <a:schemeClr val="tx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6725" name="AutoShape 21"/>
          <p:cNvSpPr>
            <a:spLocks/>
          </p:cNvSpPr>
          <p:nvPr/>
        </p:nvSpPr>
        <p:spPr bwMode="auto">
          <a:xfrm>
            <a:off x="9874278" y="2420016"/>
            <a:ext cx="345939" cy="2556022"/>
          </a:xfrm>
          <a:prstGeom prst="rightBrace">
            <a:avLst>
              <a:gd name="adj1" fmla="val 36330"/>
              <a:gd name="adj2" fmla="val 50000"/>
            </a:avLst>
          </a:prstGeom>
          <a:noFill/>
          <a:ln w="31750">
            <a:solidFill>
              <a:schemeClr val="accent5">
                <a:lumMod val="20000"/>
                <a:lumOff val="80000"/>
              </a:schemeClr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56726" name="Text Box 22"/>
          <p:cNvSpPr txBox="1">
            <a:spLocks noChangeArrowheads="1"/>
          </p:cNvSpPr>
          <p:nvPr/>
        </p:nvSpPr>
        <p:spPr bwMode="auto">
          <a:xfrm>
            <a:off x="10200071" y="3398689"/>
            <a:ext cx="841838" cy="579646"/>
          </a:xfrm>
          <a:prstGeom prst="rect">
            <a:avLst/>
          </a:prstGeom>
        </p:spPr>
        <p:txBody>
          <a:bodyPr/>
          <a:lstStyle/>
          <a:p>
            <a:pPr marL="282575" indent="-282575" eaLnBrk="0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sz="28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FCL</a:t>
            </a:r>
            <a:endParaRPr lang="bg-BG" sz="2800" b="1" dirty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6727" name="AutoShape 23"/>
          <p:cNvSpPr>
            <a:spLocks/>
          </p:cNvSpPr>
          <p:nvPr/>
        </p:nvSpPr>
        <p:spPr bwMode="auto">
          <a:xfrm>
            <a:off x="9883145" y="5018568"/>
            <a:ext cx="304800" cy="574158"/>
          </a:xfrm>
          <a:prstGeom prst="rightBrace">
            <a:avLst>
              <a:gd name="adj1" fmla="val 14280"/>
              <a:gd name="adj2" fmla="val 50000"/>
            </a:avLst>
          </a:prstGeom>
          <a:noFill/>
          <a:ln w="31750">
            <a:solidFill>
              <a:schemeClr val="accent5">
                <a:lumMod val="20000"/>
                <a:lumOff val="80000"/>
              </a:schemeClr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56728" name="Text Box 24"/>
          <p:cNvSpPr txBox="1">
            <a:spLocks noChangeArrowheads="1"/>
          </p:cNvSpPr>
          <p:nvPr/>
        </p:nvSpPr>
        <p:spPr bwMode="auto">
          <a:xfrm>
            <a:off x="10178253" y="4998190"/>
            <a:ext cx="904415" cy="579646"/>
          </a:xfrm>
          <a:prstGeom prst="rect">
            <a:avLst/>
          </a:prstGeom>
        </p:spPr>
        <p:txBody>
          <a:bodyPr/>
          <a:lstStyle/>
          <a:p>
            <a:pPr marL="282575" indent="-282575" eaLnBrk="0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sz="28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CLR</a:t>
            </a:r>
            <a:endParaRPr lang="bg-BG" sz="2800" b="1" dirty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" name="AutoShape 23"/>
          <p:cNvSpPr>
            <a:spLocks/>
          </p:cNvSpPr>
          <p:nvPr/>
        </p:nvSpPr>
        <p:spPr bwMode="auto">
          <a:xfrm>
            <a:off x="9883145" y="1840370"/>
            <a:ext cx="304800" cy="513052"/>
          </a:xfrm>
          <a:prstGeom prst="rightBrace">
            <a:avLst>
              <a:gd name="adj1" fmla="val 14280"/>
              <a:gd name="adj2" fmla="val 50000"/>
            </a:avLst>
          </a:prstGeom>
          <a:noFill/>
          <a:ln w="31750">
            <a:solidFill>
              <a:schemeClr val="accent5">
                <a:lumMod val="20000"/>
                <a:lumOff val="80000"/>
              </a:schemeClr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1" name="Text Box 24"/>
          <p:cNvSpPr txBox="1">
            <a:spLocks noChangeArrowheads="1"/>
          </p:cNvSpPr>
          <p:nvPr/>
        </p:nvSpPr>
        <p:spPr bwMode="auto">
          <a:xfrm>
            <a:off x="10178253" y="1799426"/>
            <a:ext cx="1837027" cy="579646"/>
          </a:xfrm>
          <a:prstGeom prst="rect">
            <a:avLst/>
          </a:prstGeom>
        </p:spPr>
        <p:txBody>
          <a:bodyPr/>
          <a:lstStyle/>
          <a:p>
            <a:pPr marL="282575" indent="-282575" eaLnBrk="0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sz="2800" b="1" noProof="1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Languages</a:t>
            </a:r>
            <a:endParaRPr lang="en-US" sz="2800" b="1" noProof="1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2" name="AutoShape 23"/>
          <p:cNvSpPr>
            <a:spLocks/>
          </p:cNvSpPr>
          <p:nvPr/>
        </p:nvSpPr>
        <p:spPr bwMode="auto">
          <a:xfrm>
            <a:off x="9874278" y="5629256"/>
            <a:ext cx="304800" cy="574158"/>
          </a:xfrm>
          <a:prstGeom prst="rightBrace">
            <a:avLst>
              <a:gd name="adj1" fmla="val 14280"/>
              <a:gd name="adj2" fmla="val 50000"/>
            </a:avLst>
          </a:prstGeom>
          <a:noFill/>
          <a:ln w="31750">
            <a:solidFill>
              <a:schemeClr val="accent5">
                <a:lumMod val="20000"/>
                <a:lumOff val="80000"/>
              </a:schemeClr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3" name="Text Box 24"/>
          <p:cNvSpPr txBox="1">
            <a:spLocks noChangeArrowheads="1"/>
          </p:cNvSpPr>
          <p:nvPr/>
        </p:nvSpPr>
        <p:spPr bwMode="auto">
          <a:xfrm>
            <a:off x="10169386" y="5608878"/>
            <a:ext cx="904415" cy="579646"/>
          </a:xfrm>
          <a:prstGeom prst="rect">
            <a:avLst/>
          </a:prstGeom>
        </p:spPr>
        <p:txBody>
          <a:bodyPr/>
          <a:lstStyle/>
          <a:p>
            <a:pPr marL="282575" indent="-282575" eaLnBrk="0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sz="28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OS</a:t>
            </a:r>
            <a:endParaRPr lang="bg-BG" sz="2800" b="1" dirty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Rectangle 3"/>
          <p:cNvSpPr>
            <a:spLocks noChangeArrowheads="1"/>
          </p:cNvSpPr>
          <p:nvPr/>
        </p:nvSpPr>
        <p:spPr bwMode="auto">
          <a:xfrm>
            <a:off x="989013" y="5247008"/>
            <a:ext cx="8675532" cy="546373"/>
          </a:xfrm>
          <a:prstGeom prst="rect">
            <a:avLst/>
          </a:prstGeom>
          <a:solidFill>
            <a:schemeClr val="hlink"/>
          </a:solidFill>
          <a:ln w="12700">
            <a:miter lim="800000"/>
            <a:headEnd type="none" w="sm" len="sm"/>
            <a:tailEnd type="none" w="sm" len="sm"/>
          </a:ln>
          <a:effectLst/>
          <a:scene3d>
            <a:camera prst="legacyObliqueTopRight"/>
            <a:lightRig rig="legacyFlat3" dir="b"/>
          </a:scene3d>
          <a:sp3d extrusionH="582600" prstMaterial="legacyMatte">
            <a:bevelT w="13500" h="13500" prst="angle"/>
            <a:bevelB w="13500" h="13500" prst="angle"/>
            <a:extrusionClr>
              <a:schemeClr val="hlink"/>
            </a:extrusionClr>
          </a:sp3d>
        </p:spPr>
        <p:txBody>
          <a:bodyPr wrap="none" anchor="ctr">
            <a:flatTx/>
          </a:bodyPr>
          <a:lstStyle/>
          <a:p>
            <a:pPr algn="ctr"/>
            <a:r>
              <a:rPr lang="en-US" b="1" dirty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Common Language Runtime (CLR</a:t>
            </a:r>
            <a:r>
              <a:rPr lang="en-US" b="1" dirty="0" smtClean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 + DLR (for Dynamic Languages)</a:t>
            </a:r>
            <a:endParaRPr lang="en-US" b="1" dirty="0">
              <a:solidFill>
                <a:schemeClr val="tx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989013" y="4700635"/>
            <a:ext cx="8675532" cy="485325"/>
          </a:xfrm>
          <a:prstGeom prst="rect">
            <a:avLst/>
          </a:prstGeom>
          <a:solidFill>
            <a:schemeClr val="accent2"/>
          </a:solidFill>
          <a:ln w="12700">
            <a:miter lim="800000"/>
            <a:headEnd type="none" w="sm" len="sm"/>
            <a:tailEnd type="none" w="sm" len="sm"/>
          </a:ln>
          <a:effectLst/>
          <a:scene3d>
            <a:camera prst="legacyObliqueTopRight"/>
            <a:lightRig rig="legacyFlat3" dir="b"/>
          </a:scene3d>
          <a:sp3d extrusionH="582600" prstMaterial="legacyMatte">
            <a:bevelT w="13500" h="13500" prst="angle"/>
            <a:bevelB w="13500" h="13500" prst="angle"/>
            <a:extrusionClr>
              <a:schemeClr val="accent2"/>
            </a:extrusionClr>
          </a:sp3d>
        </p:spPr>
        <p:txBody>
          <a:bodyPr wrap="none" anchor="ctr">
            <a:flatTx/>
          </a:bodyPr>
          <a:lstStyle/>
          <a:p>
            <a:pPr algn="ctr"/>
            <a:r>
              <a:rPr lang="en-US" b="1" dirty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Base Class Library (BCL</a:t>
            </a:r>
            <a:r>
              <a:rPr lang="en-US" b="1" dirty="0" smtClean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 – I/O, Threading, Collections, Strings, …</a:t>
            </a:r>
            <a:endParaRPr lang="en-US" b="1" dirty="0">
              <a:solidFill>
                <a:schemeClr val="tx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Rectangle 5"/>
          <p:cNvSpPr>
            <a:spLocks noChangeArrowheads="1"/>
          </p:cNvSpPr>
          <p:nvPr/>
        </p:nvSpPr>
        <p:spPr bwMode="auto">
          <a:xfrm>
            <a:off x="989012" y="4154263"/>
            <a:ext cx="8675533" cy="48532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miter lim="800000"/>
            <a:headEnd type="none" w="sm" len="sm"/>
            <a:tailEnd type="none" w="sm" len="sm"/>
          </a:ln>
          <a:effectLst/>
          <a:scene3d>
            <a:camera prst="legacyObliqueTopRight"/>
            <a:lightRig rig="legacyFlat3" dir="b"/>
          </a:scene3d>
          <a:sp3d extrusionH="582600" prstMaterial="legacyMatte">
            <a:bevelT w="13500" h="13500" prst="angle"/>
            <a:bevelB w="13500" h="13500" prst="angle"/>
            <a:extrusionClr>
              <a:schemeClr val="accent6">
                <a:lumMod val="60000"/>
                <a:lumOff val="40000"/>
              </a:schemeClr>
            </a:extrusionClr>
          </a:sp3d>
        </p:spPr>
        <p:txBody>
          <a:bodyPr wrap="none" anchor="ctr">
            <a:flatTx/>
          </a:bodyPr>
          <a:lstStyle/>
          <a:p>
            <a:pPr algn="ctr"/>
            <a:r>
              <a:rPr lang="en-US" b="1" dirty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ADO.NET, </a:t>
            </a:r>
            <a:r>
              <a:rPr lang="en-US" b="1" dirty="0" smtClean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Entity Framework, LINQ, </a:t>
            </a:r>
            <a:r>
              <a:rPr lang="en-US" b="1" dirty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XML (Data Tier)</a:t>
            </a:r>
          </a:p>
        </p:txBody>
      </p:sp>
      <p:sp>
        <p:nvSpPr>
          <p:cNvPr id="14" name="Rectangle 6"/>
          <p:cNvSpPr>
            <a:spLocks noChangeArrowheads="1"/>
          </p:cNvSpPr>
          <p:nvPr/>
        </p:nvSpPr>
        <p:spPr bwMode="auto">
          <a:xfrm>
            <a:off x="989013" y="2616542"/>
            <a:ext cx="2079040" cy="1476170"/>
          </a:xfrm>
          <a:prstGeom prst="rect">
            <a:avLst/>
          </a:prstGeom>
          <a:solidFill>
            <a:srgbClr val="F8C15E"/>
          </a:solidFill>
          <a:ln w="12700">
            <a:miter lim="800000"/>
            <a:headEnd type="none" w="sm" len="sm"/>
            <a:tailEnd type="none" w="sm" len="sm"/>
          </a:ln>
          <a:effectLst/>
          <a:scene3d>
            <a:camera prst="legacyObliqueTopRight"/>
            <a:lightRig rig="legacyFlat3" dir="b"/>
          </a:scene3d>
          <a:sp3d extrusionH="582600" prstMaterial="legacyMatte">
            <a:bevelT w="13500" h="13500" prst="angle"/>
            <a:bevelB w="13500" h="13500" prst="angle"/>
            <a:extrusionClr>
              <a:schemeClr val="accent4">
                <a:lumMod val="75000"/>
              </a:schemeClr>
            </a:extrusionClr>
          </a:sp3d>
        </p:spPr>
        <p:txBody>
          <a:bodyPr wrap="none" anchor="ctr">
            <a:flatTx/>
          </a:bodyPr>
          <a:lstStyle/>
          <a:p>
            <a:pPr algn="ctr">
              <a:lnSpc>
                <a:spcPts val="2200"/>
              </a:lnSpc>
            </a:pPr>
            <a:r>
              <a:rPr lang="en-US" b="1" dirty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ASP.NET</a:t>
            </a:r>
          </a:p>
          <a:p>
            <a:pPr algn="ctr">
              <a:lnSpc>
                <a:spcPts val="2400"/>
              </a:lnSpc>
              <a:spcBef>
                <a:spcPts val="600"/>
              </a:spcBef>
            </a:pPr>
            <a:r>
              <a:rPr lang="en-US" sz="1800" b="1" i="1" dirty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MVC, </a:t>
            </a:r>
            <a:r>
              <a:rPr lang="en-US" sz="1800" b="1" i="1" dirty="0" smtClean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Web Forms,</a:t>
            </a:r>
            <a:br>
              <a:rPr lang="en-US" sz="1800" b="1" i="1" dirty="0" smtClean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1800" b="1" i="1" dirty="0" smtClean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Web API, </a:t>
            </a:r>
            <a:r>
              <a:rPr lang="en-US" sz="1800" b="1" i="1" noProof="1" smtClean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SignalR</a:t>
            </a:r>
            <a:endParaRPr lang="en-US" sz="1800" b="1" i="1" noProof="1">
              <a:solidFill>
                <a:schemeClr val="tx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3129043" y="3607387"/>
            <a:ext cx="6546768" cy="485325"/>
          </a:xfrm>
          <a:prstGeom prst="rect">
            <a:avLst/>
          </a:prstGeom>
          <a:solidFill>
            <a:srgbClr val="FF99FF"/>
          </a:solidFill>
          <a:ln w="12700">
            <a:miter lim="800000"/>
            <a:headEnd type="none" w="sm" len="sm"/>
            <a:tailEnd type="none" w="sm" len="sm"/>
          </a:ln>
          <a:effectLst/>
          <a:scene3d>
            <a:camera prst="legacyObliqueTopRight"/>
            <a:lightRig rig="legacyFlat3" dir="b"/>
          </a:scene3d>
          <a:sp3d extrusionH="582600" prstMaterial="legacyMatte">
            <a:bevelT w="13500" h="13500" prst="angle"/>
            <a:bevelB w="13500" h="13500" prst="angle"/>
            <a:extrusionClr>
              <a:srgbClr val="FF69FF"/>
            </a:extrusionClr>
          </a:sp3d>
        </p:spPr>
        <p:txBody>
          <a:bodyPr wrap="none" anchor="ctr">
            <a:flatTx/>
          </a:bodyPr>
          <a:lstStyle/>
          <a:p>
            <a:pPr algn="ctr"/>
            <a:r>
              <a:rPr lang="en-US" b="1" smtClean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WCF, </a:t>
            </a:r>
            <a:r>
              <a:rPr lang="en-US" b="1" dirty="0" smtClean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WWF (</a:t>
            </a:r>
            <a:r>
              <a:rPr lang="en-US" b="1" dirty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Communication </a:t>
            </a:r>
            <a:r>
              <a:rPr lang="en-US" b="1" dirty="0" smtClean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 Workflow </a:t>
            </a:r>
            <a:r>
              <a:rPr lang="en-US" b="1" dirty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Tier)</a:t>
            </a:r>
          </a:p>
        </p:txBody>
      </p:sp>
      <p:sp>
        <p:nvSpPr>
          <p:cNvPr id="15" name="Rectangle 7"/>
          <p:cNvSpPr>
            <a:spLocks noChangeArrowheads="1"/>
          </p:cNvSpPr>
          <p:nvPr/>
        </p:nvSpPr>
        <p:spPr bwMode="auto">
          <a:xfrm>
            <a:off x="3129043" y="2612987"/>
            <a:ext cx="1256419" cy="917590"/>
          </a:xfrm>
          <a:prstGeom prst="rect">
            <a:avLst/>
          </a:prstGeom>
          <a:solidFill>
            <a:srgbClr val="F8C15E"/>
          </a:solidFill>
          <a:ln w="12700">
            <a:miter lim="800000"/>
            <a:headEnd type="none" w="sm" len="sm"/>
            <a:tailEnd type="none" w="sm" len="sm"/>
          </a:ln>
          <a:effectLst/>
          <a:scene3d>
            <a:camera prst="legacyObliqueTopRight"/>
            <a:lightRig rig="legacyFlat3" dir="b"/>
          </a:scene3d>
          <a:sp3d extrusionH="582600" prstMaterial="legacyMatte">
            <a:bevelT w="13500" h="13500" prst="angle"/>
            <a:bevelB w="13500" h="13500" prst="angle"/>
            <a:extrusionClr>
              <a:schemeClr val="accent4">
                <a:lumMod val="75000"/>
              </a:schemeClr>
            </a:extrusionClr>
          </a:sp3d>
        </p:spPr>
        <p:txBody>
          <a:bodyPr wrap="none" anchor="ctr">
            <a:flatTx/>
          </a:bodyPr>
          <a:lstStyle/>
          <a:p>
            <a:pPr algn="ctr"/>
            <a:r>
              <a:rPr lang="en-US" b="1" dirty="0" smtClean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WPF &amp;</a:t>
            </a:r>
            <a:br>
              <a:rPr lang="en-US" b="1" dirty="0" smtClean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b="1" dirty="0" smtClean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XAML</a:t>
            </a:r>
            <a:endParaRPr lang="en-US" b="1" dirty="0">
              <a:solidFill>
                <a:schemeClr val="tx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" name="Rectangle 7"/>
          <p:cNvSpPr>
            <a:spLocks noChangeArrowheads="1"/>
          </p:cNvSpPr>
          <p:nvPr/>
        </p:nvSpPr>
        <p:spPr bwMode="auto">
          <a:xfrm>
            <a:off x="4440023" y="2618926"/>
            <a:ext cx="1720459" cy="917590"/>
          </a:xfrm>
          <a:prstGeom prst="rect">
            <a:avLst/>
          </a:prstGeom>
          <a:solidFill>
            <a:srgbClr val="F8C15E"/>
          </a:solidFill>
          <a:ln w="12700">
            <a:miter lim="800000"/>
            <a:headEnd type="none" w="sm" len="sm"/>
            <a:tailEnd type="none" w="sm" len="sm"/>
          </a:ln>
          <a:effectLst/>
          <a:scene3d>
            <a:camera prst="legacyObliqueTopRight"/>
            <a:lightRig rig="legacyFlat3" dir="b"/>
          </a:scene3d>
          <a:sp3d extrusionH="582600" prstMaterial="legacyMatte">
            <a:bevelT w="13500" h="13500" prst="angle"/>
            <a:bevelB w="13500" h="13500" prst="angle"/>
            <a:extrusionClr>
              <a:schemeClr val="accent4">
                <a:lumMod val="75000"/>
              </a:schemeClr>
            </a:extrusionClr>
          </a:sp3d>
        </p:spPr>
        <p:txBody>
          <a:bodyPr wrap="none" anchor="ctr">
            <a:flatTx/>
          </a:bodyPr>
          <a:lstStyle/>
          <a:p>
            <a:pPr algn="ctr"/>
            <a:r>
              <a:rPr lang="en-US" b="1" dirty="0" smtClean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Windows</a:t>
            </a:r>
            <a:br>
              <a:rPr lang="en-US" b="1" dirty="0" smtClean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b="1" dirty="0" smtClean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Store Apps</a:t>
            </a:r>
            <a:endParaRPr lang="en-US" b="1" dirty="0">
              <a:solidFill>
                <a:schemeClr val="tx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Rectangle 7"/>
          <p:cNvSpPr>
            <a:spLocks noChangeArrowheads="1"/>
          </p:cNvSpPr>
          <p:nvPr/>
        </p:nvSpPr>
        <p:spPr bwMode="auto">
          <a:xfrm>
            <a:off x="6215042" y="2612987"/>
            <a:ext cx="1655110" cy="917590"/>
          </a:xfrm>
          <a:prstGeom prst="rect">
            <a:avLst/>
          </a:prstGeom>
          <a:solidFill>
            <a:srgbClr val="F8C15E"/>
          </a:solidFill>
          <a:ln w="12700">
            <a:miter lim="800000"/>
            <a:headEnd type="none" w="sm" len="sm"/>
            <a:tailEnd type="none" w="sm" len="sm"/>
          </a:ln>
          <a:effectLst/>
          <a:scene3d>
            <a:camera prst="legacyObliqueTopRight"/>
            <a:lightRig rig="legacyFlat3" dir="b"/>
          </a:scene3d>
          <a:sp3d extrusionH="582600" prstMaterial="legacyMatte">
            <a:bevelT w="13500" h="13500" prst="angle"/>
            <a:bevelB w="13500" h="13500" prst="angle"/>
            <a:extrusionClr>
              <a:schemeClr val="accent4">
                <a:lumMod val="75000"/>
              </a:schemeClr>
            </a:extrusionClr>
          </a:sp3d>
        </p:spPr>
        <p:txBody>
          <a:bodyPr wrap="none" anchor="ctr">
            <a:flatTx/>
          </a:bodyPr>
          <a:lstStyle/>
          <a:p>
            <a:pPr algn="ctr"/>
            <a:r>
              <a:rPr lang="en-US" b="1" dirty="0" smtClean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Windows</a:t>
            </a:r>
            <a:br>
              <a:rPr lang="en-US" b="1" dirty="0" smtClean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b="1" dirty="0" smtClean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Forms</a:t>
            </a:r>
            <a:endParaRPr lang="en-US" b="1" dirty="0">
              <a:solidFill>
                <a:schemeClr val="tx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Rectangle 7"/>
          <p:cNvSpPr>
            <a:spLocks noChangeArrowheads="1"/>
          </p:cNvSpPr>
          <p:nvPr/>
        </p:nvSpPr>
        <p:spPr bwMode="auto">
          <a:xfrm>
            <a:off x="7924711" y="2612987"/>
            <a:ext cx="1739834" cy="917590"/>
          </a:xfrm>
          <a:prstGeom prst="rect">
            <a:avLst/>
          </a:prstGeom>
          <a:solidFill>
            <a:srgbClr val="F8C15E"/>
          </a:solidFill>
          <a:ln w="12700">
            <a:miter lim="800000"/>
            <a:headEnd type="none" w="sm" len="sm"/>
            <a:tailEnd type="none" w="sm" len="sm"/>
          </a:ln>
          <a:effectLst/>
          <a:scene3d>
            <a:camera prst="legacyObliqueTopRight"/>
            <a:lightRig rig="legacyFlat3" dir="b"/>
          </a:scene3d>
          <a:sp3d extrusionH="582600" prstMaterial="legacyMatte">
            <a:bevelT w="13500" h="13500" prst="angle"/>
            <a:bevelB w="13500" h="13500" prst="angle"/>
            <a:extrusionClr>
              <a:schemeClr val="accent4">
                <a:lumMod val="75000"/>
              </a:schemeClr>
            </a:extrusionClr>
          </a:sp3d>
        </p:spPr>
        <p:txBody>
          <a:bodyPr wrap="none" anchor="ctr">
            <a:flatTx/>
          </a:bodyPr>
          <a:lstStyle/>
          <a:p>
            <a:pPr algn="ctr"/>
            <a:r>
              <a:rPr lang="en-US" b="1" dirty="0" smtClean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Silverlight,</a:t>
            </a:r>
          </a:p>
          <a:p>
            <a:pPr algn="ctr"/>
            <a:r>
              <a:rPr lang="en-US" b="1" dirty="0" smtClean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WP7 / WP8</a:t>
            </a:r>
            <a:endParaRPr lang="en-US" b="1" dirty="0">
              <a:solidFill>
                <a:schemeClr val="tx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Rectangle 10"/>
          <p:cNvSpPr>
            <a:spLocks noChangeArrowheads="1"/>
          </p:cNvSpPr>
          <p:nvPr/>
        </p:nvSpPr>
        <p:spPr bwMode="auto">
          <a:xfrm>
            <a:off x="989013" y="2075714"/>
            <a:ext cx="685799" cy="485325"/>
          </a:xfrm>
          <a:prstGeom prst="rect">
            <a:avLst/>
          </a:prstGeom>
          <a:solidFill>
            <a:srgbClr val="5A99D2"/>
          </a:solidFill>
          <a:ln w="12700">
            <a:miter lim="800000"/>
            <a:headEnd type="none" w="sm" len="sm"/>
            <a:tailEnd type="none" w="sm" len="sm"/>
          </a:ln>
          <a:effectLst/>
          <a:scene3d>
            <a:camera prst="legacyObliqueTopRight"/>
            <a:lightRig rig="legacyFlat3" dir="b"/>
          </a:scene3d>
          <a:sp3d extrusionH="582600" prstMaterial="legacyMatte">
            <a:bevelT w="13500" h="13500" prst="angle"/>
            <a:bevelB w="13500" h="13500" prst="angle"/>
            <a:extrusionClr>
              <a:srgbClr val="5A99D2"/>
            </a:extrusionClr>
          </a:sp3d>
        </p:spPr>
        <p:txBody>
          <a:bodyPr wrap="none" anchor="ctr">
            <a:flatTx/>
          </a:bodyPr>
          <a:lstStyle/>
          <a:p>
            <a:pPr algn="ctr"/>
            <a:r>
              <a:rPr lang="en-US" sz="2200" b="1" dirty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C#</a:t>
            </a:r>
          </a:p>
        </p:txBody>
      </p:sp>
      <p:sp>
        <p:nvSpPr>
          <p:cNvPr id="19" name="Rectangle 11"/>
          <p:cNvSpPr>
            <a:spLocks noChangeArrowheads="1"/>
          </p:cNvSpPr>
          <p:nvPr/>
        </p:nvSpPr>
        <p:spPr bwMode="auto">
          <a:xfrm>
            <a:off x="1726949" y="2075714"/>
            <a:ext cx="1341104" cy="485325"/>
          </a:xfrm>
          <a:prstGeom prst="rect">
            <a:avLst/>
          </a:prstGeom>
          <a:solidFill>
            <a:srgbClr val="5A99D2"/>
          </a:solidFill>
          <a:ln w="12700">
            <a:miter lim="800000"/>
            <a:headEnd type="none" w="sm" len="sm"/>
            <a:tailEnd type="none" w="sm" len="sm"/>
          </a:ln>
          <a:effectLst/>
          <a:scene3d>
            <a:camera prst="legacyObliqueTopRight"/>
            <a:lightRig rig="legacyFlat3" dir="b"/>
          </a:scene3d>
          <a:sp3d extrusionH="582600" prstMaterial="legacyMatte">
            <a:bevelT w="13500" h="13500" prst="angle"/>
            <a:bevelB w="13500" h="13500" prst="angle"/>
            <a:extrusionClr>
              <a:srgbClr val="5A99D2"/>
            </a:extrusionClr>
          </a:sp3d>
        </p:spPr>
        <p:txBody>
          <a:bodyPr wrap="none" anchor="ctr">
            <a:flatTx/>
          </a:bodyPr>
          <a:lstStyle/>
          <a:p>
            <a:pPr algn="ctr"/>
            <a:r>
              <a:rPr lang="en-US" sz="2200" b="1" dirty="0" smtClean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VB.NET</a:t>
            </a:r>
            <a:endParaRPr lang="en-US" sz="2200" b="1" dirty="0">
              <a:solidFill>
                <a:schemeClr val="tx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Rectangle 12"/>
          <p:cNvSpPr>
            <a:spLocks noChangeArrowheads="1"/>
          </p:cNvSpPr>
          <p:nvPr/>
        </p:nvSpPr>
        <p:spPr bwMode="auto">
          <a:xfrm>
            <a:off x="3129042" y="2075714"/>
            <a:ext cx="2051189" cy="485325"/>
          </a:xfrm>
          <a:prstGeom prst="rect">
            <a:avLst/>
          </a:prstGeom>
          <a:solidFill>
            <a:srgbClr val="5A99D2"/>
          </a:solidFill>
          <a:ln w="12700">
            <a:miter lim="800000"/>
            <a:headEnd type="none" w="sm" len="sm"/>
            <a:tailEnd type="none" w="sm" len="sm"/>
          </a:ln>
          <a:effectLst/>
          <a:scene3d>
            <a:camera prst="legacyObliqueTopRight"/>
            <a:lightRig rig="legacyFlat3" dir="b"/>
          </a:scene3d>
          <a:sp3d extrusionH="582600" prstMaterial="legacyMatte">
            <a:bevelT w="13500" h="13500" prst="angle"/>
            <a:bevelB w="13500" h="13500" prst="angle"/>
            <a:extrusionClr>
              <a:srgbClr val="5A99D2"/>
            </a:extrusionClr>
          </a:sp3d>
        </p:spPr>
        <p:txBody>
          <a:bodyPr wrap="none" anchor="ctr">
            <a:flatTx/>
          </a:bodyPr>
          <a:lstStyle/>
          <a:p>
            <a:pPr algn="ctr"/>
            <a:r>
              <a:rPr lang="en-US" sz="2200" b="1" dirty="0" smtClean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Managed C++</a:t>
            </a:r>
            <a:endParaRPr lang="en-US" sz="2200" b="1" dirty="0">
              <a:solidFill>
                <a:schemeClr val="tx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Rectangle 13"/>
          <p:cNvSpPr>
            <a:spLocks noChangeArrowheads="1"/>
          </p:cNvSpPr>
          <p:nvPr/>
        </p:nvSpPr>
        <p:spPr bwMode="auto">
          <a:xfrm>
            <a:off x="5241220" y="2075714"/>
            <a:ext cx="776992" cy="485325"/>
          </a:xfrm>
          <a:prstGeom prst="rect">
            <a:avLst/>
          </a:prstGeom>
          <a:solidFill>
            <a:srgbClr val="5A99D2"/>
          </a:solidFill>
          <a:ln w="12700">
            <a:miter lim="800000"/>
            <a:headEnd type="none" w="sm" len="sm"/>
            <a:tailEnd type="none" w="sm" len="sm"/>
          </a:ln>
          <a:effectLst/>
          <a:scene3d>
            <a:camera prst="legacyObliqueTopRight"/>
            <a:lightRig rig="legacyFlat3" dir="b"/>
          </a:scene3d>
          <a:sp3d extrusionH="582600" prstMaterial="legacyMatte">
            <a:bevelT w="13500" h="13500" prst="angle"/>
            <a:bevelB w="13500" h="13500" prst="angle"/>
            <a:extrusionClr>
              <a:srgbClr val="5A99D2"/>
            </a:extrusionClr>
          </a:sp3d>
        </p:spPr>
        <p:txBody>
          <a:bodyPr wrap="none" anchor="ctr">
            <a:flatTx/>
          </a:bodyPr>
          <a:lstStyle/>
          <a:p>
            <a:pPr algn="ctr"/>
            <a:r>
              <a:rPr lang="en-US" sz="2200" b="1" dirty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F#</a:t>
            </a:r>
          </a:p>
        </p:txBody>
      </p:sp>
      <p:sp>
        <p:nvSpPr>
          <p:cNvPr id="23" name="Rectangle 13"/>
          <p:cNvSpPr>
            <a:spLocks noChangeArrowheads="1"/>
          </p:cNvSpPr>
          <p:nvPr/>
        </p:nvSpPr>
        <p:spPr bwMode="auto">
          <a:xfrm>
            <a:off x="6079201" y="2075714"/>
            <a:ext cx="1310611" cy="485325"/>
          </a:xfrm>
          <a:prstGeom prst="rect">
            <a:avLst/>
          </a:prstGeom>
          <a:solidFill>
            <a:srgbClr val="5A99D2"/>
          </a:solidFill>
          <a:ln w="12700">
            <a:miter lim="800000"/>
            <a:headEnd type="none" w="sm" len="sm"/>
            <a:tailEnd type="none" w="sm" len="sm"/>
          </a:ln>
          <a:effectLst/>
          <a:scene3d>
            <a:camera prst="legacyObliqueTopRight"/>
            <a:lightRig rig="legacyFlat3" dir="b"/>
          </a:scene3d>
          <a:sp3d extrusionH="582600" prstMaterial="legacyMatte">
            <a:bevelT w="13500" h="13500" prst="angle"/>
            <a:bevelB w="13500" h="13500" prst="angle"/>
            <a:extrusionClr>
              <a:srgbClr val="5A99D2"/>
            </a:extrusionClr>
          </a:sp3d>
        </p:spPr>
        <p:txBody>
          <a:bodyPr wrap="none" anchor="ctr">
            <a:flatTx/>
          </a:bodyPr>
          <a:lstStyle/>
          <a:p>
            <a:pPr algn="ctr"/>
            <a:r>
              <a:rPr lang="en-US" sz="2200" b="1" dirty="0" smtClean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Python</a:t>
            </a:r>
            <a:endParaRPr lang="en-US" sz="2200" b="1" dirty="0">
              <a:solidFill>
                <a:schemeClr val="tx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" name="Rectangle 16"/>
          <p:cNvSpPr>
            <a:spLocks noChangeArrowheads="1"/>
          </p:cNvSpPr>
          <p:nvPr/>
        </p:nvSpPr>
        <p:spPr bwMode="auto">
          <a:xfrm>
            <a:off x="7450801" y="2065031"/>
            <a:ext cx="1213613" cy="485325"/>
          </a:xfrm>
          <a:prstGeom prst="rect">
            <a:avLst/>
          </a:prstGeom>
          <a:solidFill>
            <a:srgbClr val="5A99D2"/>
          </a:solidFill>
          <a:ln w="12700">
            <a:miter lim="800000"/>
            <a:headEnd type="none" w="sm" len="sm"/>
            <a:tailEnd type="none" w="sm" len="sm"/>
          </a:ln>
          <a:effectLst/>
          <a:scene3d>
            <a:camera prst="legacyObliqueTopRight"/>
            <a:lightRig rig="legacyFlat3" dir="b"/>
          </a:scene3d>
          <a:sp3d extrusionH="582600" prstMaterial="legacyMatte">
            <a:bevelT w="13500" h="13500" prst="angle"/>
            <a:bevelB w="13500" h="13500" prst="angle"/>
            <a:extrusionClr>
              <a:srgbClr val="5A99D2"/>
            </a:extrusionClr>
          </a:sp3d>
        </p:spPr>
        <p:txBody>
          <a:bodyPr wrap="none" anchor="ctr">
            <a:flatTx/>
          </a:bodyPr>
          <a:lstStyle/>
          <a:p>
            <a:pPr algn="ctr"/>
            <a:r>
              <a:rPr lang="en-US" sz="2200" b="1" dirty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Delphi</a:t>
            </a:r>
          </a:p>
        </p:txBody>
      </p:sp>
      <p:sp>
        <p:nvSpPr>
          <p:cNvPr id="26" name="Rectangle 17"/>
          <p:cNvSpPr>
            <a:spLocks noChangeArrowheads="1"/>
          </p:cNvSpPr>
          <p:nvPr/>
        </p:nvSpPr>
        <p:spPr bwMode="auto">
          <a:xfrm>
            <a:off x="8725403" y="2057400"/>
            <a:ext cx="939142" cy="485325"/>
          </a:xfrm>
          <a:prstGeom prst="rect">
            <a:avLst/>
          </a:prstGeom>
          <a:solidFill>
            <a:srgbClr val="5A99D2"/>
          </a:solidFill>
          <a:ln w="12700">
            <a:miter lim="800000"/>
            <a:headEnd type="none" w="sm" len="sm"/>
            <a:tailEnd type="none" w="sm" len="sm"/>
          </a:ln>
          <a:effectLst/>
          <a:scene3d>
            <a:camera prst="legacyObliqueTopRight"/>
            <a:lightRig rig="legacyFlat3" dir="b"/>
          </a:scene3d>
          <a:sp3d extrusionH="582600" prstMaterial="legacyMatte">
            <a:bevelT w="13500" h="13500" prst="angle"/>
            <a:bevelB w="13500" h="13500" prst="angle"/>
            <a:extrusionClr>
              <a:srgbClr val="5A99D2"/>
            </a:extrusionClr>
          </a:sp3d>
        </p:spPr>
        <p:txBody>
          <a:bodyPr wrap="none" anchor="ctr">
            <a:flatTx/>
          </a:bodyPr>
          <a:lstStyle/>
          <a:p>
            <a:pPr algn="ctr">
              <a:lnSpc>
                <a:spcPct val="100000"/>
              </a:lnSpc>
            </a:pPr>
            <a:r>
              <a:rPr lang="en-US" sz="2200" b="1" dirty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49285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48537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Common Language Runtime (CLR)</a:t>
            </a:r>
          </a:p>
          <a:p>
            <a:pPr lvl="1"/>
            <a:r>
              <a:rPr lang="en-US" dirty="0"/>
              <a:t>Managed execution </a:t>
            </a:r>
            <a:r>
              <a:rPr lang="en-US" dirty="0" smtClean="0"/>
              <a:t>environment (virtual machine)</a:t>
            </a:r>
            <a:endParaRPr lang="en-US" dirty="0"/>
          </a:p>
          <a:p>
            <a:pPr lvl="2"/>
            <a:r>
              <a:rPr lang="en-US" dirty="0"/>
              <a:t>Executes .NET applications</a:t>
            </a:r>
          </a:p>
          <a:p>
            <a:pPr lvl="2"/>
            <a:r>
              <a:rPr lang="en-US" dirty="0"/>
              <a:t>Controls the execution process</a:t>
            </a:r>
          </a:p>
          <a:p>
            <a:pPr lvl="1"/>
            <a:r>
              <a:rPr lang="en-US" dirty="0"/>
              <a:t>Automatic memory management</a:t>
            </a:r>
            <a:r>
              <a:rPr lang="bg-BG" dirty="0"/>
              <a:t> (</a:t>
            </a:r>
            <a:r>
              <a:rPr lang="en-US" dirty="0"/>
              <a:t>garbage collection</a:t>
            </a:r>
            <a:r>
              <a:rPr lang="bg-BG" dirty="0"/>
              <a:t>)</a:t>
            </a:r>
            <a:endParaRPr lang="en-US" dirty="0"/>
          </a:p>
          <a:p>
            <a:pPr lvl="1"/>
            <a:r>
              <a:rPr lang="en-US" dirty="0"/>
              <a:t>Programming </a:t>
            </a:r>
            <a:r>
              <a:rPr lang="en-US" dirty="0" smtClean="0"/>
              <a:t>languages </a:t>
            </a:r>
            <a:r>
              <a:rPr lang="en-US" dirty="0"/>
              <a:t>integration</a:t>
            </a:r>
          </a:p>
          <a:p>
            <a:pPr lvl="1"/>
            <a:r>
              <a:rPr lang="en-US" dirty="0"/>
              <a:t>Multiple versions support for assemblies</a:t>
            </a:r>
          </a:p>
          <a:p>
            <a:pPr lvl="1"/>
            <a:r>
              <a:rPr lang="en-US" dirty="0"/>
              <a:t>Integrated </a:t>
            </a:r>
            <a:r>
              <a:rPr lang="en-US" dirty="0" smtClean="0"/>
              <a:t>type safety </a:t>
            </a:r>
            <a:r>
              <a:rPr lang="en-US" dirty="0"/>
              <a:t>and security</a:t>
            </a:r>
          </a:p>
        </p:txBody>
      </p:sp>
      <p:sp>
        <p:nvSpPr>
          <p:cNvPr id="48537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CLR – The Heart of .NET Framework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9066212" y="1905000"/>
            <a:ext cx="2438400" cy="1634669"/>
            <a:chOff x="6781800" y="2057400"/>
            <a:chExt cx="1887537" cy="1102916"/>
          </a:xfrm>
        </p:grpSpPr>
        <p:sp>
          <p:nvSpPr>
            <p:cNvPr id="4" name="Cloud 3"/>
            <p:cNvSpPr/>
            <p:nvPr/>
          </p:nvSpPr>
          <p:spPr>
            <a:xfrm>
              <a:off x="6781800" y="2362200"/>
              <a:ext cx="1752600" cy="798116"/>
            </a:xfrm>
            <a:prstGeom prst="cloud">
              <a:avLst/>
            </a:prstGeom>
            <a:solidFill>
              <a:schemeClr val="accent5">
                <a:lumMod val="40000"/>
                <a:lumOff val="60000"/>
                <a:alpha val="50000"/>
              </a:schemeClr>
            </a:solidFill>
            <a:ln w="127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ctr" eaLnBrk="0" hangingPunct="0">
                <a:lnSpc>
                  <a:spcPct val="150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CLR</a:t>
              </a:r>
            </a:p>
          </p:txBody>
        </p:sp>
        <p:pic>
          <p:nvPicPr>
            <p:cNvPr id="5" name="Picture 24" descr="BD18212_"/>
            <p:cNvPicPr>
              <a:picLocks noChangeAspect="1" noChangeArrowheads="1"/>
            </p:cNvPicPr>
            <p:nvPr/>
          </p:nvPicPr>
          <p:blipFill>
            <a:blip r:embed="rId3" cstate="print">
              <a:lum bright="10000" contrast="3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48600" y="2057400"/>
              <a:ext cx="820737" cy="6985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1305675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48845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ts val="3600"/>
              </a:lnSpc>
            </a:pPr>
            <a:r>
              <a:rPr lang="en-US" dirty="0"/>
              <a:t>Framework Class Library (FCL)</a:t>
            </a:r>
          </a:p>
          <a:p>
            <a:pPr lvl="1">
              <a:lnSpc>
                <a:spcPts val="3600"/>
              </a:lnSpc>
            </a:pPr>
            <a:r>
              <a:rPr lang="en-US" dirty="0"/>
              <a:t>Provides basic </a:t>
            </a:r>
            <a:r>
              <a:rPr lang="en-US" dirty="0" smtClean="0"/>
              <a:t>classes for </a:t>
            </a:r>
            <a:r>
              <a:rPr lang="en-US" dirty="0"/>
              <a:t>developers:</a:t>
            </a:r>
          </a:p>
          <a:p>
            <a:pPr lvl="2">
              <a:lnSpc>
                <a:spcPts val="3600"/>
              </a:lnSpc>
            </a:pPr>
            <a:r>
              <a:rPr lang="en-US" dirty="0"/>
              <a:t>Console applications</a:t>
            </a:r>
          </a:p>
          <a:p>
            <a:pPr lvl="2">
              <a:lnSpc>
                <a:spcPts val="3600"/>
              </a:lnSpc>
            </a:pPr>
            <a:r>
              <a:rPr lang="en-US" dirty="0"/>
              <a:t>Web applications and web services</a:t>
            </a:r>
          </a:p>
          <a:p>
            <a:pPr lvl="2">
              <a:lnSpc>
                <a:spcPts val="3600"/>
              </a:lnSpc>
            </a:pPr>
            <a:r>
              <a:rPr lang="en-US" dirty="0" smtClean="0"/>
              <a:t>XAML, WPF, Silverlight rich-media applications</a:t>
            </a:r>
          </a:p>
          <a:p>
            <a:pPr lvl="2">
              <a:lnSpc>
                <a:spcPts val="3600"/>
              </a:lnSpc>
            </a:pPr>
            <a:r>
              <a:rPr lang="en-US" dirty="0" smtClean="0"/>
              <a:t>Windows Forms and WPF GUI </a:t>
            </a:r>
            <a:r>
              <a:rPr lang="en-US" dirty="0"/>
              <a:t>applications</a:t>
            </a:r>
          </a:p>
          <a:p>
            <a:pPr lvl="2">
              <a:lnSpc>
                <a:spcPts val="3600"/>
              </a:lnSpc>
            </a:pPr>
            <a:r>
              <a:rPr lang="en-US" dirty="0" smtClean="0"/>
              <a:t>Windows Store applications</a:t>
            </a:r>
            <a:endParaRPr lang="en-US" dirty="0"/>
          </a:p>
          <a:p>
            <a:pPr lvl="2">
              <a:lnSpc>
                <a:spcPts val="3600"/>
              </a:lnSpc>
            </a:pPr>
            <a:r>
              <a:rPr lang="en-US" dirty="0" smtClean="0"/>
              <a:t>Database applications</a:t>
            </a:r>
            <a:endParaRPr lang="en-US" dirty="0"/>
          </a:p>
          <a:p>
            <a:pPr lvl="2">
              <a:lnSpc>
                <a:spcPts val="3600"/>
              </a:lnSpc>
            </a:pPr>
            <a:r>
              <a:rPr lang="en-US" dirty="0"/>
              <a:t>Applications for mobile </a:t>
            </a:r>
            <a:r>
              <a:rPr lang="en-US" dirty="0" smtClean="0"/>
              <a:t>devices</a:t>
            </a:r>
            <a:endParaRPr lang="en-US" dirty="0"/>
          </a:p>
        </p:txBody>
      </p:sp>
      <p:sp>
        <p:nvSpPr>
          <p:cNvPr id="4884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Framework Class Library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20604" y="1568909"/>
            <a:ext cx="4142348" cy="163149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20604" y="5029200"/>
            <a:ext cx="4045808" cy="1251457"/>
          </a:xfrm>
          <a:prstGeom prst="roundRect">
            <a:avLst>
              <a:gd name="adj" fmla="val 2490"/>
            </a:avLst>
          </a:prstGeom>
        </p:spPr>
      </p:pic>
    </p:spTree>
    <p:extLst>
      <p:ext uri="{BB962C8B-B14F-4D97-AF65-F5344CB8AC3E}">
        <p14:creationId xmlns:p14="http://schemas.microsoft.com/office/powerpoint/2010/main" val="3156771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979612" y="4822141"/>
            <a:ext cx="8229600" cy="820600"/>
          </a:xfrm>
        </p:spPr>
        <p:txBody>
          <a:bodyPr/>
          <a:lstStyle/>
          <a:p>
            <a:r>
              <a:rPr lang="en-US" dirty="0" smtClean="0"/>
              <a:t>What is Visual Studio?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5412" y="2286000"/>
            <a:ext cx="6858000" cy="1933646"/>
          </a:xfrm>
          <a:prstGeom prst="roundRect">
            <a:avLst>
              <a:gd name="adj" fmla="val 3842"/>
            </a:avLst>
          </a:prstGeom>
          <a:ln w="6350">
            <a:solidFill>
              <a:srgbClr val="00B0F0">
                <a:alpha val="70000"/>
              </a:srgbClr>
            </a:solidFill>
          </a:ln>
        </p:spPr>
      </p:pic>
      <p:sp>
        <p:nvSpPr>
          <p:cNvPr id="2" name="TextBox 1"/>
          <p:cNvSpPr txBox="1"/>
          <p:nvPr/>
        </p:nvSpPr>
        <p:spPr>
          <a:xfrm>
            <a:off x="3427412" y="5943600"/>
            <a:ext cx="5333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Download</a:t>
            </a:r>
            <a:r>
              <a:rPr lang="en-US" dirty="0" smtClean="0">
                <a:hlinkClick r:id="rId4"/>
              </a:rPr>
              <a:t> Visual Studio Community 2013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106076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sp>
        <p:nvSpPr>
          <p:cNvPr id="42393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447675" indent="-447675">
              <a:buFont typeface="+mj-lt"/>
              <a:buAutoNum type="arabicPeriod"/>
            </a:pPr>
            <a:r>
              <a:rPr lang="en-US" dirty="0"/>
              <a:t>What is Computer Programming?</a:t>
            </a:r>
          </a:p>
          <a:p>
            <a:pPr marL="447675" indent="-447675">
              <a:buFont typeface="+mj-lt"/>
              <a:buAutoNum type="arabicPeriod"/>
            </a:pPr>
            <a:r>
              <a:rPr lang="en-US" dirty="0"/>
              <a:t>Your First C# </a:t>
            </a:r>
            <a:r>
              <a:rPr lang="en-US" dirty="0" smtClean="0"/>
              <a:t>Program</a:t>
            </a:r>
          </a:p>
          <a:p>
            <a:pPr marL="447675" indent="-447675">
              <a:buFont typeface="+mj-lt"/>
              <a:buAutoNum type="arabicPeriod"/>
            </a:pPr>
            <a:r>
              <a:rPr lang="en-US" dirty="0" smtClean="0"/>
              <a:t>What is C#?</a:t>
            </a:r>
            <a:endParaRPr lang="en-US" dirty="0"/>
          </a:p>
          <a:p>
            <a:pPr marL="447675" indent="-447675">
              <a:buFont typeface="+mj-lt"/>
              <a:buAutoNum type="arabicPeriod"/>
            </a:pPr>
            <a:r>
              <a:rPr lang="en-US" dirty="0"/>
              <a:t>What is .NET Framework?</a:t>
            </a:r>
          </a:p>
          <a:p>
            <a:pPr marL="447675" indent="-447675">
              <a:buFont typeface="+mj-lt"/>
              <a:buAutoNum type="arabicPeriod"/>
            </a:pPr>
            <a:r>
              <a:rPr lang="en-US" dirty="0"/>
              <a:t>What is Visual </a:t>
            </a:r>
            <a:r>
              <a:rPr lang="en-US" dirty="0" smtClean="0"/>
              <a:t>Studio?</a:t>
            </a:r>
          </a:p>
          <a:p>
            <a:pPr marL="761946" lvl="1" indent="-457200"/>
            <a:r>
              <a:rPr lang="en-US" dirty="0" smtClean="0"/>
              <a:t>Compiling, Running and</a:t>
            </a:r>
            <a:br>
              <a:rPr lang="en-US" dirty="0" smtClean="0"/>
            </a:br>
            <a:r>
              <a:rPr lang="en-US" dirty="0" smtClean="0"/>
              <a:t>Debugging C# Programs</a:t>
            </a:r>
            <a:endParaRPr lang="en-US" dirty="0"/>
          </a:p>
          <a:p>
            <a:pPr marL="447675" indent="-447675">
              <a:buFont typeface="+mj-lt"/>
              <a:buAutoNum type="arabicPeriod"/>
            </a:pPr>
            <a:r>
              <a:rPr lang="en-US" dirty="0"/>
              <a:t>What is MSDN Library?</a:t>
            </a:r>
            <a:endParaRPr lang="bg-BG" dirty="0"/>
          </a:p>
        </p:txBody>
      </p:sp>
      <p:sp>
        <p:nvSpPr>
          <p:cNvPr id="423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 of Contents</a:t>
            </a:r>
            <a:endParaRPr lang="bg-BG" dirty="0"/>
          </a:p>
        </p:txBody>
      </p:sp>
      <p:pic>
        <p:nvPicPr>
          <p:cNvPr id="28674" name="Picture 2" descr="http://www.textually.org/textually/archives/images/set3/books3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61012" y="4038600"/>
            <a:ext cx="2585075" cy="2036726"/>
          </a:xfrm>
          <a:prstGeom prst="roundRect">
            <a:avLst>
              <a:gd name="adj" fmla="val 3773"/>
            </a:avLst>
          </a:prstGeom>
          <a:scene3d>
            <a:camera prst="perspectiveHeroicExtremeLeftFacing">
              <a:rot lat="103962" lon="886982" rev="21322894"/>
            </a:camera>
            <a:lightRig rig="threePt" dir="t"/>
          </a:scene3d>
          <a:sp3d>
            <a:bevelT/>
          </a:sp3d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10425" y="1447800"/>
            <a:ext cx="2383662" cy="4737652"/>
          </a:xfrm>
          <a:prstGeom prst="roundRect">
            <a:avLst>
              <a:gd name="adj" fmla="val 3773"/>
            </a:avLst>
          </a:prstGeom>
          <a:scene3d>
            <a:camera prst="perspectiveHeroicExtremeLeftFacing">
              <a:rot lat="103962" lon="886982" rev="21322894"/>
            </a:camera>
            <a:lightRig rig="threePt" dir="t"/>
          </a:scene3d>
          <a:sp3d>
            <a:bevelT/>
          </a:sp3d>
        </p:spPr>
      </p:pic>
    </p:spTree>
    <p:extLst>
      <p:ext uri="{BB962C8B-B14F-4D97-AF65-F5344CB8AC3E}">
        <p14:creationId xmlns:p14="http://schemas.microsoft.com/office/powerpoint/2010/main" val="4113465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45773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Visual Studio – Integrated Development Environment (IDE)</a:t>
            </a:r>
          </a:p>
          <a:p>
            <a:r>
              <a:rPr lang="en-US" dirty="0" smtClean="0"/>
              <a:t>Development tool </a:t>
            </a:r>
            <a:r>
              <a:rPr lang="en-US" dirty="0"/>
              <a:t>that helps us to:</a:t>
            </a:r>
          </a:p>
          <a:p>
            <a:pPr lvl="1"/>
            <a:r>
              <a:rPr lang="en-US" dirty="0"/>
              <a:t>Write code</a:t>
            </a:r>
          </a:p>
          <a:p>
            <a:pPr lvl="1"/>
            <a:r>
              <a:rPr lang="en-US" dirty="0"/>
              <a:t>Design user interface</a:t>
            </a:r>
          </a:p>
          <a:p>
            <a:pPr lvl="1"/>
            <a:r>
              <a:rPr lang="en-US" dirty="0"/>
              <a:t>Compile code</a:t>
            </a:r>
          </a:p>
          <a:p>
            <a:pPr lvl="1"/>
            <a:r>
              <a:rPr lang="en-US" dirty="0"/>
              <a:t>Execute / test / debug applications</a:t>
            </a:r>
          </a:p>
          <a:p>
            <a:pPr lvl="1"/>
            <a:r>
              <a:rPr lang="en-US" dirty="0"/>
              <a:t>Browse the help</a:t>
            </a:r>
          </a:p>
          <a:p>
            <a:pPr lvl="1"/>
            <a:r>
              <a:rPr lang="en-US" dirty="0"/>
              <a:t>Manage project's files</a:t>
            </a:r>
          </a:p>
        </p:txBody>
      </p:sp>
      <p:sp>
        <p:nvSpPr>
          <p:cNvPr id="4577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Visual Studio</a:t>
            </a:r>
            <a:endParaRPr lang="bg-B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61212" y="5029200"/>
            <a:ext cx="4520711" cy="1274637"/>
          </a:xfrm>
          <a:prstGeom prst="roundRect">
            <a:avLst>
              <a:gd name="adj" fmla="val 5960"/>
            </a:avLst>
          </a:prstGeom>
          <a:ln w="6350">
            <a:solidFill>
              <a:srgbClr val="00B0F0">
                <a:alpha val="70000"/>
              </a:srgbClr>
            </a:solidFill>
          </a:ln>
        </p:spPr>
      </p:pic>
    </p:spTree>
    <p:extLst>
      <p:ext uri="{BB962C8B-B14F-4D97-AF65-F5344CB8AC3E}">
        <p14:creationId xmlns:p14="http://schemas.microsoft.com/office/powerpoint/2010/main" val="3705245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sp>
        <p:nvSpPr>
          <p:cNvPr id="45875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200"/>
              </a:spcBef>
            </a:pPr>
            <a:r>
              <a:rPr lang="en-US" dirty="0"/>
              <a:t>Single tool for: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Writing code in </a:t>
            </a:r>
            <a:r>
              <a:rPr lang="en-US" dirty="0" smtClean="0"/>
              <a:t>many languages (C#, VB.NET, Python, …)</a:t>
            </a:r>
            <a:endParaRPr lang="en-US" dirty="0"/>
          </a:p>
          <a:p>
            <a:pPr lvl="1">
              <a:spcBef>
                <a:spcPts val="1200"/>
              </a:spcBef>
            </a:pPr>
            <a:r>
              <a:rPr lang="en-US" dirty="0"/>
              <a:t>Using different </a:t>
            </a:r>
            <a:r>
              <a:rPr lang="en-US" dirty="0" smtClean="0"/>
              <a:t>technologies (Web Forms, MVC, WPF, EF, WCF, …)</a:t>
            </a:r>
            <a:endParaRPr lang="en-US" dirty="0"/>
          </a:p>
          <a:p>
            <a:pPr lvl="1">
              <a:spcBef>
                <a:spcPts val="1200"/>
              </a:spcBef>
            </a:pPr>
            <a:r>
              <a:rPr lang="en-US" dirty="0" smtClean="0"/>
              <a:t>For </a:t>
            </a:r>
            <a:r>
              <a:rPr lang="en-US" dirty="0"/>
              <a:t>different </a:t>
            </a:r>
            <a:r>
              <a:rPr lang="en-US" dirty="0" smtClean="0"/>
              <a:t>platforms (Win8, Silverlight, Windows Phone, …)</a:t>
            </a:r>
            <a:endParaRPr lang="en-US" dirty="0"/>
          </a:p>
          <a:p>
            <a:pPr>
              <a:spcBef>
                <a:spcPts val="1200"/>
              </a:spcBef>
            </a:pPr>
            <a:r>
              <a:rPr lang="en-US" dirty="0" smtClean="0"/>
              <a:t>Full </a:t>
            </a:r>
            <a:r>
              <a:rPr lang="en-US" dirty="0"/>
              <a:t>integration of </a:t>
            </a:r>
            <a:r>
              <a:rPr lang="en-US" dirty="0" smtClean="0"/>
              <a:t>most </a:t>
            </a:r>
            <a:r>
              <a:rPr lang="en-US" dirty="0"/>
              <a:t>development activities (coding, compiling, testing, </a:t>
            </a:r>
            <a:r>
              <a:rPr lang="en-US" dirty="0" smtClean="0"/>
              <a:t>debugging, deployment, version control, ...)</a:t>
            </a:r>
            <a:endParaRPr lang="en-US" dirty="0"/>
          </a:p>
          <a:p>
            <a:pPr>
              <a:spcBef>
                <a:spcPts val="1200"/>
              </a:spcBef>
            </a:pPr>
            <a:r>
              <a:rPr lang="en-US" dirty="0"/>
              <a:t>Very easy to use!</a:t>
            </a:r>
          </a:p>
        </p:txBody>
      </p:sp>
      <p:sp>
        <p:nvSpPr>
          <p:cNvPr id="4587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Benefits of Visual Studio</a:t>
            </a:r>
            <a:endParaRPr lang="bg-BG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66756" y="5486400"/>
            <a:ext cx="3414056" cy="957155"/>
          </a:xfrm>
          <a:prstGeom prst="roundRect">
            <a:avLst>
              <a:gd name="adj" fmla="val 6686"/>
            </a:avLst>
          </a:prstGeom>
        </p:spPr>
      </p:pic>
    </p:spTree>
    <p:extLst>
      <p:ext uri="{BB962C8B-B14F-4D97-AF65-F5344CB8AC3E}">
        <p14:creationId xmlns:p14="http://schemas.microsoft.com/office/powerpoint/2010/main" val="145573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4976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</a:t>
            </a:r>
            <a:r>
              <a:rPr lang="en-US" dirty="0" smtClean="0"/>
              <a:t>Studio – Example</a:t>
            </a:r>
            <a:endParaRPr lang="bg-BG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74812" y="1295400"/>
            <a:ext cx="8458200" cy="5061241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253723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34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979612" y="1747965"/>
            <a:ext cx="8229600" cy="9868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/>
              <a:t>Visual Studio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379412" y="2887165"/>
            <a:ext cx="11430000" cy="761999"/>
          </a:xfrm>
        </p:spPr>
        <p:txBody>
          <a:bodyPr/>
          <a:lstStyle/>
          <a:p>
            <a:r>
              <a:rPr lang="en-US" dirty="0" smtClean="0"/>
              <a:t>Compiling, Running and Debugging C# Programs 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17812" y="4038600"/>
            <a:ext cx="6553200" cy="1837236"/>
          </a:xfrm>
          <a:prstGeom prst="roundRect">
            <a:avLst>
              <a:gd name="adj" fmla="val 6686"/>
            </a:avLst>
          </a:prstGeom>
        </p:spPr>
      </p:pic>
    </p:spTree>
    <p:extLst>
      <p:ext uri="{BB962C8B-B14F-4D97-AF65-F5344CB8AC3E}">
        <p14:creationId xmlns:p14="http://schemas.microsoft.com/office/powerpoint/2010/main" val="628035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500739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151121"/>
            <a:ext cx="11804821" cy="5570355"/>
          </a:xfrm>
        </p:spPr>
        <p:txBody>
          <a:bodyPr>
            <a:normAutofit/>
          </a:bodyPr>
          <a:lstStyle/>
          <a:p>
            <a:pPr marL="450850" indent="-450850">
              <a:lnSpc>
                <a:spcPts val="2800"/>
              </a:lnSpc>
              <a:buFontTx/>
              <a:buAutoNum type="arabicPeriod"/>
            </a:pPr>
            <a:r>
              <a:rPr lang="en-US" sz="2800" dirty="0"/>
              <a:t>File </a:t>
            </a:r>
            <a:r>
              <a:rPr lang="en-US" sz="2800" dirty="0">
                <a:sym typeface="Wingdings" pitchFamily="2" charset="2"/>
              </a:rPr>
              <a:t> New  Project ...</a:t>
            </a:r>
          </a:p>
          <a:p>
            <a:pPr marL="450850" indent="-450850">
              <a:lnSpc>
                <a:spcPts val="2800"/>
              </a:lnSpc>
              <a:buFontTx/>
              <a:buAutoNum type="arabicPeriod"/>
            </a:pPr>
            <a:r>
              <a:rPr lang="en-US" sz="2800" dirty="0"/>
              <a:t>Choose </a:t>
            </a:r>
            <a:r>
              <a:rPr lang="en-US" sz="2800" dirty="0" smtClean="0"/>
              <a:t>Visual C</a:t>
            </a:r>
            <a:r>
              <a:rPr lang="en-US" sz="2800" dirty="0"/>
              <a:t># </a:t>
            </a:r>
            <a:r>
              <a:rPr lang="en-US" sz="2800" dirty="0" smtClean="0">
                <a:sym typeface="Wingdings" panose="05000000000000000000" pitchFamily="2" charset="2"/>
              </a:rPr>
              <a:t> </a:t>
            </a:r>
            <a:r>
              <a:rPr lang="en-US" sz="2800" dirty="0" smtClean="0"/>
              <a:t>Console Application</a:t>
            </a:r>
            <a:endParaRPr lang="en-US" sz="2800" dirty="0"/>
          </a:p>
          <a:p>
            <a:pPr marL="450850" indent="-450850">
              <a:lnSpc>
                <a:spcPts val="2800"/>
              </a:lnSpc>
              <a:buFontTx/>
              <a:buAutoNum type="arabicPeriod"/>
            </a:pPr>
            <a:r>
              <a:rPr lang="en-US" sz="2800" dirty="0"/>
              <a:t>Choose project directory and name</a:t>
            </a:r>
            <a:endParaRPr lang="bg-BG" sz="2800" dirty="0"/>
          </a:p>
        </p:txBody>
      </p:sp>
      <p:sp>
        <p:nvSpPr>
          <p:cNvPr id="50073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Creating New Console Application</a:t>
            </a:r>
            <a:endParaRPr lang="bg-B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38434" y="2753495"/>
            <a:ext cx="6708778" cy="3773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871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1236" y="1822864"/>
            <a:ext cx="7623176" cy="4701248"/>
          </a:xfrm>
          <a:prstGeom prst="rect">
            <a:avLst/>
          </a:prstGeom>
        </p:spPr>
      </p:pic>
      <p:sp>
        <p:nvSpPr>
          <p:cNvPr id="8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sp>
        <p:nvSpPr>
          <p:cNvPr id="51712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447675" indent="-447675">
              <a:spcBef>
                <a:spcPct val="30000"/>
              </a:spcBef>
              <a:buFontTx/>
              <a:buAutoNum type="arabicPeriod" startAt="4"/>
            </a:pPr>
            <a:r>
              <a:rPr lang="en-US" sz="3000" dirty="0"/>
              <a:t>Visual Studio creates some source code for you</a:t>
            </a:r>
          </a:p>
        </p:txBody>
      </p:sp>
      <p:sp>
        <p:nvSpPr>
          <p:cNvPr id="51712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Creating New Console Application (2)</a:t>
            </a:r>
          </a:p>
        </p:txBody>
      </p:sp>
      <p:sp>
        <p:nvSpPr>
          <p:cNvPr id="517126" name="AutoShape 6"/>
          <p:cNvSpPr>
            <a:spLocks noChangeArrowheads="1"/>
          </p:cNvSpPr>
          <p:nvPr/>
        </p:nvSpPr>
        <p:spPr bwMode="auto">
          <a:xfrm>
            <a:off x="531812" y="2422551"/>
            <a:ext cx="2260690" cy="1066799"/>
          </a:xfrm>
          <a:prstGeom prst="wedgeRoundRectCallout">
            <a:avLst>
              <a:gd name="adj1" fmla="val 63383"/>
              <a:gd name="adj2" fmla="val 106030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Namespace not required</a:t>
            </a:r>
            <a:endParaRPr lang="en-US" sz="2800" noProof="1">
              <a:solidFill>
                <a:srgbClr val="FFFFFF"/>
              </a:solidFill>
            </a:endParaRPr>
          </a:p>
        </p:txBody>
      </p:sp>
      <p:sp>
        <p:nvSpPr>
          <p:cNvPr id="517128" name="AutoShape 8"/>
          <p:cNvSpPr>
            <a:spLocks noChangeArrowheads="1"/>
          </p:cNvSpPr>
          <p:nvPr/>
        </p:nvSpPr>
        <p:spPr bwMode="auto">
          <a:xfrm>
            <a:off x="5180012" y="3291822"/>
            <a:ext cx="2087562" cy="1532334"/>
          </a:xfrm>
          <a:prstGeom prst="wedgeRoundRectCallout">
            <a:avLst>
              <a:gd name="adj1" fmla="val -96172"/>
              <a:gd name="adj2" fmla="val 36215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Class name should be changed</a:t>
            </a:r>
            <a:endParaRPr lang="en-US" sz="2800" noProof="1">
              <a:solidFill>
                <a:srgbClr val="FFFFFF"/>
              </a:solidFill>
            </a:endParaRPr>
          </a:p>
        </p:txBody>
      </p:sp>
      <p:sp>
        <p:nvSpPr>
          <p:cNvPr id="9" name="AutoShape 6"/>
          <p:cNvSpPr>
            <a:spLocks noChangeArrowheads="1"/>
          </p:cNvSpPr>
          <p:nvPr/>
        </p:nvSpPr>
        <p:spPr bwMode="auto">
          <a:xfrm>
            <a:off x="5408612" y="1926299"/>
            <a:ext cx="2819400" cy="1029652"/>
          </a:xfrm>
          <a:prstGeom prst="wedgeRoundRectCallout">
            <a:avLst>
              <a:gd name="adj1" fmla="val -83579"/>
              <a:gd name="adj2" fmla="val 75028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 smtClean="0">
                <a:solidFill>
                  <a:srgbClr val="FFFFFF"/>
                </a:solidFill>
              </a:rPr>
              <a:t>Most imports </a:t>
            </a:r>
            <a:r>
              <a:rPr lang="en-US" sz="2800" dirty="0">
                <a:solidFill>
                  <a:srgbClr val="FFFFFF"/>
                </a:solidFill>
              </a:rPr>
              <a:t>are not required</a:t>
            </a:r>
            <a:endParaRPr lang="en-US" sz="2800" noProof="1">
              <a:solidFill>
                <a:srgbClr val="FFFFFF"/>
              </a:solidFill>
            </a:endParaRPr>
          </a:p>
        </p:txBody>
      </p:sp>
      <p:sp>
        <p:nvSpPr>
          <p:cNvPr id="10" name="AutoShape 8"/>
          <p:cNvSpPr>
            <a:spLocks noChangeArrowheads="1"/>
          </p:cNvSpPr>
          <p:nvPr/>
        </p:nvSpPr>
        <p:spPr bwMode="auto">
          <a:xfrm>
            <a:off x="9122569" y="3878980"/>
            <a:ext cx="2087562" cy="1532334"/>
          </a:xfrm>
          <a:prstGeom prst="wedgeRoundRectCallout">
            <a:avLst>
              <a:gd name="adj1" fmla="val -78130"/>
              <a:gd name="adj2" fmla="val -23948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 smtClean="0">
                <a:solidFill>
                  <a:srgbClr val="FFFFFF"/>
                </a:solidFill>
              </a:rPr>
              <a:t>File name </a:t>
            </a:r>
            <a:r>
              <a:rPr lang="en-US" sz="2800" dirty="0">
                <a:solidFill>
                  <a:srgbClr val="FFFFFF"/>
                </a:solidFill>
              </a:rPr>
              <a:t>should be changed</a:t>
            </a:r>
            <a:endParaRPr lang="en-US" sz="2800" noProof="1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617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7126" grpId="0" animBg="1"/>
      <p:bldP spid="517128" grpId="0" animBg="1"/>
      <p:bldP spid="9" grpId="0" animBg="1"/>
      <p:bldP spid="10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sp>
        <p:nvSpPr>
          <p:cNvPr id="44339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process of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compiling </a:t>
            </a:r>
            <a:r>
              <a:rPr lang="en-US" dirty="0" smtClean="0"/>
              <a:t>includes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Syntactic checks</a:t>
            </a:r>
          </a:p>
          <a:p>
            <a:pPr lvl="1"/>
            <a:r>
              <a:rPr lang="en-US" dirty="0"/>
              <a:t>Type safety checks</a:t>
            </a:r>
          </a:p>
          <a:p>
            <a:pPr lvl="1"/>
            <a:r>
              <a:rPr lang="en-US" dirty="0"/>
              <a:t>Translation of the source code to lower level language (MSIL)</a:t>
            </a:r>
          </a:p>
          <a:p>
            <a:pPr lvl="1"/>
            <a:r>
              <a:rPr lang="en-US" dirty="0" smtClean="0"/>
              <a:t>Creating executable </a:t>
            </a:r>
            <a:r>
              <a:rPr lang="en-US" dirty="0"/>
              <a:t>files (assemblies)</a:t>
            </a:r>
          </a:p>
          <a:p>
            <a:r>
              <a:rPr lang="en-US" dirty="0"/>
              <a:t>You can start compilation by</a:t>
            </a:r>
          </a:p>
          <a:p>
            <a:pPr lvl="1"/>
            <a:r>
              <a:rPr lang="en-US" dirty="0"/>
              <a:t>Using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Build-&gt;Build Solution/Project</a:t>
            </a:r>
          </a:p>
          <a:p>
            <a:pPr lvl="1"/>
            <a:r>
              <a:rPr lang="en-US" dirty="0"/>
              <a:t>Pressing</a:t>
            </a:r>
            <a:r>
              <a:rPr lang="en-US" noProof="1"/>
              <a:t> </a:t>
            </a:r>
            <a:r>
              <a:rPr lang="en-US" noProof="1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[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F6]</a:t>
            </a:r>
            <a:r>
              <a:rPr lang="en-US" dirty="0" smtClean="0">
                <a:solidFill>
                  <a:srgbClr val="F7FFE7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en-US" dirty="0"/>
              <a:t>or</a:t>
            </a:r>
            <a:r>
              <a:rPr lang="en-US" dirty="0">
                <a:solidFill>
                  <a:srgbClr val="F7FFE7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[Shift+Ctrl+B</a:t>
            </a:r>
            <a:r>
              <a:rPr lang="en-US" noProof="1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]</a:t>
            </a:r>
          </a:p>
        </p:txBody>
      </p:sp>
      <p:sp>
        <p:nvSpPr>
          <p:cNvPr id="4433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Compiling </a:t>
            </a:r>
            <a:r>
              <a:rPr lang="en-US" dirty="0" smtClean="0"/>
              <a:t>the Source </a:t>
            </a:r>
            <a:r>
              <a:rPr lang="en-US" dirty="0"/>
              <a:t>Code</a:t>
            </a:r>
            <a:endParaRPr lang="bg-BG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4212" y="1950554"/>
            <a:ext cx="7048500" cy="1123950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"/>
          <a:stretch/>
        </p:blipFill>
        <p:spPr>
          <a:xfrm>
            <a:off x="7362825" y="4267200"/>
            <a:ext cx="4332287" cy="2181599"/>
          </a:xfrm>
          <a:prstGeom prst="roundRect">
            <a:avLst>
              <a:gd name="adj" fmla="val 1027"/>
            </a:avLst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637712" y="1371600"/>
            <a:ext cx="2057400" cy="688529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437435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200"/>
              </a:spcBef>
            </a:pPr>
            <a:r>
              <a:rPr lang="en-US" dirty="0" smtClean="0"/>
              <a:t>The process of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running</a:t>
            </a:r>
            <a:r>
              <a:rPr lang="en-US" dirty="0" smtClean="0"/>
              <a:t> application includes</a:t>
            </a:r>
            <a:r>
              <a:rPr lang="en-US" dirty="0"/>
              <a:t>: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Compiling (if project not compiled)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Starting the application</a:t>
            </a:r>
          </a:p>
          <a:p>
            <a:pPr>
              <a:spcBef>
                <a:spcPts val="1200"/>
              </a:spcBef>
            </a:pPr>
            <a:r>
              <a:rPr lang="en-US" dirty="0"/>
              <a:t>You can run application by: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Using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Debug-&gt;Start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/>
              <a:t>menu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By pressing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[F5]</a:t>
            </a:r>
            <a:r>
              <a:rPr lang="en-US" dirty="0"/>
              <a:t> or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[Ctrl+F5]</a:t>
            </a:r>
          </a:p>
          <a:p>
            <a:pPr>
              <a:spcBef>
                <a:spcPts val="1200"/>
              </a:spcBef>
              <a:buNone/>
            </a:pPr>
            <a:r>
              <a:rPr lang="en-US" dirty="0"/>
              <a:t>* NOTE: Not all types of projects </a:t>
            </a:r>
            <a:r>
              <a:rPr lang="en-US" dirty="0" smtClean="0"/>
              <a:t>can </a:t>
            </a:r>
            <a:r>
              <a:rPr lang="en-US" dirty="0"/>
              <a:t>be </a:t>
            </a:r>
            <a:r>
              <a:rPr lang="en-US" dirty="0" smtClean="0"/>
              <a:t>started!</a:t>
            </a:r>
            <a:endParaRPr lang="en-US" dirty="0"/>
          </a:p>
        </p:txBody>
      </p:sp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Running Programs</a:t>
            </a:r>
            <a:endParaRPr lang="bg-BG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91594" y="3200400"/>
            <a:ext cx="2667000" cy="21336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2794" y="1828800"/>
            <a:ext cx="2603218" cy="215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708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sp>
        <p:nvSpPr>
          <p:cNvPr id="486403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151121"/>
            <a:ext cx="9026257" cy="5570355"/>
          </a:xfrm>
        </p:spPr>
        <p:txBody>
          <a:bodyPr>
            <a:normAutofit/>
          </a:bodyPr>
          <a:lstStyle/>
          <a:p>
            <a:r>
              <a:rPr lang="en-US" dirty="0" smtClean="0"/>
              <a:t>The </a:t>
            </a:r>
            <a:r>
              <a:rPr lang="en-US" dirty="0"/>
              <a:t>process </a:t>
            </a:r>
            <a:r>
              <a:rPr lang="en-US" dirty="0" smtClean="0"/>
              <a:t>of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debugging application </a:t>
            </a:r>
            <a:r>
              <a:rPr lang="en-US" dirty="0" smtClean="0"/>
              <a:t>includes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Spotting an error</a:t>
            </a:r>
          </a:p>
          <a:p>
            <a:pPr lvl="1"/>
            <a:r>
              <a:rPr lang="en-US" dirty="0"/>
              <a:t>Finding the </a:t>
            </a:r>
            <a:r>
              <a:rPr lang="en-US" dirty="0" smtClean="0"/>
              <a:t>lines of code </a:t>
            </a:r>
            <a:r>
              <a:rPr lang="en-US" dirty="0"/>
              <a:t>that </a:t>
            </a:r>
            <a:r>
              <a:rPr lang="en-US" dirty="0" smtClean="0"/>
              <a:t>cause </a:t>
            </a:r>
            <a:r>
              <a:rPr lang="en-US" dirty="0"/>
              <a:t>the error</a:t>
            </a:r>
          </a:p>
          <a:p>
            <a:pPr lvl="1"/>
            <a:r>
              <a:rPr lang="en-US" dirty="0"/>
              <a:t>Fixing the </a:t>
            </a:r>
            <a:r>
              <a:rPr lang="en-US" dirty="0" smtClean="0"/>
              <a:t>error in the code</a:t>
            </a:r>
            <a:endParaRPr lang="en-US" dirty="0"/>
          </a:p>
          <a:p>
            <a:pPr lvl="1"/>
            <a:r>
              <a:rPr lang="en-US" dirty="0"/>
              <a:t>Testing to </a:t>
            </a:r>
            <a:r>
              <a:rPr lang="en-US" dirty="0" smtClean="0"/>
              <a:t>check if </a:t>
            </a:r>
            <a:r>
              <a:rPr lang="en-US" dirty="0"/>
              <a:t>the error is gone and no </a:t>
            </a:r>
            <a:r>
              <a:rPr lang="en-US" dirty="0" smtClean="0"/>
              <a:t>new errors </a:t>
            </a:r>
            <a:r>
              <a:rPr lang="en-US" dirty="0"/>
              <a:t>are introduced</a:t>
            </a:r>
          </a:p>
          <a:p>
            <a:r>
              <a:rPr lang="en-US" dirty="0" smtClean="0"/>
              <a:t>Iterative </a:t>
            </a:r>
            <a:r>
              <a:rPr lang="en-US" dirty="0"/>
              <a:t>and </a:t>
            </a:r>
            <a:r>
              <a:rPr lang="en-US" dirty="0" smtClean="0"/>
              <a:t>continuous process</a:t>
            </a:r>
          </a:p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Debuggers</a:t>
            </a:r>
            <a:r>
              <a:rPr lang="en-US" dirty="0" smtClean="0"/>
              <a:t> help a lot</a:t>
            </a:r>
            <a:endParaRPr lang="en-US" dirty="0"/>
          </a:p>
        </p:txBody>
      </p:sp>
      <p:sp>
        <p:nvSpPr>
          <p:cNvPr id="4864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Debugging The Code</a:t>
            </a:r>
          </a:p>
        </p:txBody>
      </p:sp>
      <p:pic>
        <p:nvPicPr>
          <p:cNvPr id="22532" name="Picture 4" descr="Wee Harlequin Bu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16670" y="1509979"/>
            <a:ext cx="2133600" cy="176662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2534" name="Picture 6" descr="http://yp.bellsouth.com/sites/dreweryspestcontrol/images/services-dead-bug.jpg"/>
          <p:cNvPicPr>
            <a:picLocks noChangeAspect="1" noChangeArrowheads="1"/>
          </p:cNvPicPr>
          <p:nvPr/>
        </p:nvPicPr>
        <p:blipFill>
          <a:blip r:embed="rId4" cstate="screen">
            <a:lum contras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16671" y="4572000"/>
            <a:ext cx="2135541" cy="16764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7" descr="C:\Temp\arrow.png"/>
          <p:cNvPicPr>
            <a:picLocks noChangeAspect="1" noChangeArrowheads="1"/>
          </p:cNvPicPr>
          <p:nvPr/>
        </p:nvPicPr>
        <p:blipFill>
          <a:blip r:embed="rId5" cstate="screen">
            <a:lum bright="-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0131071" y="3581400"/>
            <a:ext cx="298679" cy="804580"/>
          </a:xfrm>
          <a:prstGeom prst="rect">
            <a:avLst/>
          </a:prstGeom>
          <a:noFill/>
          <a:ln>
            <a:noFill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770198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  <p:sp>
        <p:nvSpPr>
          <p:cNvPr id="490499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151121"/>
            <a:ext cx="5141999" cy="5570355"/>
          </a:xfrm>
        </p:spPr>
        <p:txBody>
          <a:bodyPr/>
          <a:lstStyle/>
          <a:p>
            <a:r>
              <a:rPr lang="en-US" dirty="0"/>
              <a:t>Visual Studio </a:t>
            </a:r>
            <a:r>
              <a:rPr lang="en-US"/>
              <a:t>has </a:t>
            </a:r>
            <a:r>
              <a:rPr lang="en-US" smtClean="0"/>
              <a:t>a</a:t>
            </a:r>
            <a:br>
              <a:rPr lang="en-US" smtClean="0"/>
            </a:br>
            <a:r>
              <a:rPr lang="en-US" smtClean="0"/>
              <a:t>built-in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debugger</a:t>
            </a:r>
          </a:p>
          <a:p>
            <a:r>
              <a:rPr lang="en-US" dirty="0"/>
              <a:t>It provides:</a:t>
            </a:r>
          </a:p>
          <a:p>
            <a:pPr lvl="1"/>
            <a:r>
              <a:rPr lang="en-US" dirty="0"/>
              <a:t>Breakpoints</a:t>
            </a:r>
          </a:p>
          <a:p>
            <a:pPr lvl="1"/>
            <a:r>
              <a:rPr lang="en-US" dirty="0"/>
              <a:t>Ability to trace the code execution</a:t>
            </a:r>
          </a:p>
          <a:p>
            <a:pPr lvl="1"/>
            <a:r>
              <a:rPr lang="en-US" dirty="0"/>
              <a:t>Ability to inspect variables at runtime</a:t>
            </a:r>
            <a:endParaRPr lang="bg-BG" dirty="0"/>
          </a:p>
        </p:txBody>
      </p:sp>
      <p:sp>
        <p:nvSpPr>
          <p:cNvPr id="49049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Debugging in Visual Studio</a:t>
            </a:r>
            <a:endParaRPr lang="bg-B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8652" y="1447800"/>
            <a:ext cx="6175960" cy="4419600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6937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8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03288" y="1621366"/>
            <a:ext cx="10220324" cy="1062696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What is Computer Programming?</a:t>
            </a:r>
            <a:endParaRPr lang="bg-BG" dirty="0"/>
          </a:p>
        </p:txBody>
      </p:sp>
      <p:pic>
        <p:nvPicPr>
          <p:cNvPr id="66562" name="Picture 2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22097" y="2916766"/>
            <a:ext cx="5058804" cy="325543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6626" name="Picture 2" descr="http://pragyan.org/10/home/events/encypher/adaventure/computer_programming.jpg"/>
          <p:cNvPicPr>
            <a:picLocks noChangeAspect="1" noChangeArrowheads="1"/>
          </p:cNvPicPr>
          <p:nvPr/>
        </p:nvPicPr>
        <p:blipFill>
          <a:blip r:embed="rId4" cstate="screen">
            <a:lum bright="10000" contras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44234" y="2916766"/>
            <a:ext cx="4340578" cy="325543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274002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979612" y="1417356"/>
            <a:ext cx="8229600" cy="9868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/>
              <a:t>Visual Studio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979612" y="2444635"/>
            <a:ext cx="8229600" cy="1365365"/>
          </a:xfrm>
        </p:spPr>
        <p:txBody>
          <a:bodyPr/>
          <a:lstStyle/>
          <a:p>
            <a:r>
              <a:rPr lang="en-US" dirty="0" smtClean="0"/>
              <a:t>Compiling, Running and Debugging C# Programs – Live Demo</a:t>
            </a:r>
            <a:endParaRPr lang="en-US" dirty="0"/>
          </a:p>
        </p:txBody>
      </p:sp>
      <p:pic>
        <p:nvPicPr>
          <p:cNvPr id="20482" name="Picture 2" descr="http://www.medyaline.com/haberresim/microsoft_bill-gates_introduce-w98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847011" y="4038600"/>
            <a:ext cx="3581401" cy="21336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0412" y="4163704"/>
            <a:ext cx="6756406" cy="1905000"/>
          </a:xfrm>
          <a:prstGeom prst="roundRect">
            <a:avLst>
              <a:gd name="adj" fmla="val 3842"/>
            </a:avLst>
          </a:prstGeom>
          <a:ln w="6350">
            <a:solidFill>
              <a:srgbClr val="00B0F0">
                <a:alpha val="70000"/>
              </a:srgbClr>
            </a:solidFill>
          </a:ln>
        </p:spPr>
      </p:pic>
    </p:spTree>
    <p:extLst>
      <p:ext uri="{BB962C8B-B14F-4D97-AF65-F5344CB8AC3E}">
        <p14:creationId xmlns:p14="http://schemas.microsoft.com/office/powerpoint/2010/main" val="1559023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69010" y="3085200"/>
            <a:ext cx="4419600" cy="1734697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Visual Studio </a:t>
            </a:r>
            <a:br>
              <a:rPr lang="en-US" dirty="0" smtClean="0"/>
            </a:br>
            <a:r>
              <a:rPr lang="en-US" dirty="0" smtClean="0"/>
              <a:t> Blank Solution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9608" y="5007831"/>
            <a:ext cx="10518404" cy="719034"/>
          </a:xfrm>
        </p:spPr>
        <p:txBody>
          <a:bodyPr/>
          <a:lstStyle/>
          <a:p>
            <a:r>
              <a:rPr lang="en-US" dirty="0" smtClean="0"/>
              <a:t>Creating a Solution </a:t>
            </a:r>
            <a:r>
              <a:rPr lang="en-US" smtClean="0"/>
              <a:t>without any </a:t>
            </a:r>
            <a:r>
              <a:rPr lang="en-US" dirty="0" smtClean="0"/>
              <a:t>Projects</a:t>
            </a:r>
            <a:endParaRPr lang="en-US" dirty="0"/>
          </a:p>
        </p:txBody>
      </p:sp>
      <p:pic>
        <p:nvPicPr>
          <p:cNvPr id="1026" name="Picture 2" descr="http://www.psdgraphics.com/file/blank-box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370012" y="1473668"/>
            <a:ext cx="2114292" cy="2464132"/>
          </a:xfrm>
          <a:prstGeom prst="roundRect">
            <a:avLst>
              <a:gd name="adj" fmla="val 5242"/>
            </a:avLst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44188" y="685800"/>
            <a:ext cx="4267201" cy="2193377"/>
          </a:xfrm>
          <a:prstGeom prst="rect">
            <a:avLst/>
          </a:prstGeom>
          <a:noFill/>
          <a:ln>
            <a:noFill/>
          </a:ln>
          <a:effectLst/>
          <a:scene3d>
            <a:camera prst="perspectiveLef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22602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Visual Studio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blank solution</a:t>
            </a:r>
          </a:p>
          <a:p>
            <a:pPr lvl="1"/>
            <a:r>
              <a:rPr lang="en-US" dirty="0"/>
              <a:t>Solution with no projects in it</a:t>
            </a:r>
          </a:p>
          <a:p>
            <a:pPr lvl="1"/>
            <a:r>
              <a:rPr lang="en-US" dirty="0"/>
              <a:t>Projects to be added later</a:t>
            </a:r>
          </a:p>
          <a:p>
            <a:endParaRPr lang="en-US" dirty="0" smtClean="0"/>
          </a:p>
          <a:p>
            <a:r>
              <a:rPr lang="en-US" dirty="0" smtClean="0"/>
              <a:t>Why we need a blank</a:t>
            </a:r>
            <a:br>
              <a:rPr lang="en-US" dirty="0" smtClean="0"/>
            </a:br>
            <a:r>
              <a:rPr lang="en-US" dirty="0" smtClean="0"/>
              <a:t>solution in Visual Studio?</a:t>
            </a:r>
          </a:p>
          <a:p>
            <a:pPr lvl="1"/>
            <a:r>
              <a:rPr lang="en-US" dirty="0" smtClean="0"/>
              <a:t>First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create a blank solution </a:t>
            </a:r>
            <a:r>
              <a:rPr lang="en-US" dirty="0" smtClean="0"/>
              <a:t>for your homework</a:t>
            </a:r>
          </a:p>
          <a:p>
            <a:pPr lvl="1"/>
            <a:r>
              <a:rPr lang="en-US" dirty="0" smtClean="0"/>
              <a:t>Then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create a project </a:t>
            </a:r>
            <a:r>
              <a:rPr lang="en-US" dirty="0" smtClean="0"/>
              <a:t>for each assignment from the homework</a:t>
            </a:r>
            <a:endParaRPr lang="en-US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Blank Solution?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4479" y="1743075"/>
            <a:ext cx="5300133" cy="298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246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 Blank Solution in Visual Studio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6212" y="121920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824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46212" y="1524000"/>
            <a:ext cx="9296400" cy="9037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mtClean="0"/>
              <a:t>Visual Studio Blank </a:t>
            </a:r>
            <a:r>
              <a:rPr lang="en-US" dirty="0" smtClean="0"/>
              <a:t>Solution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98812" y="2468179"/>
            <a:ext cx="5791200" cy="719034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4265612" y="3416808"/>
            <a:ext cx="3657600" cy="2828544"/>
            <a:chOff x="4265612" y="3416808"/>
            <a:chExt cx="3657600" cy="2828544"/>
          </a:xfrm>
        </p:grpSpPr>
        <p:pic>
          <p:nvPicPr>
            <p:cNvPr id="2050" name="Picture 2" descr="blank billboard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65612" y="3416808"/>
              <a:ext cx="3657600" cy="2828544"/>
            </a:xfrm>
            <a:prstGeom prst="roundRect">
              <a:avLst>
                <a:gd name="adj" fmla="val 5242"/>
              </a:avLst>
            </a:prstGeom>
            <a:noFill/>
            <a:ln>
              <a:solidFill>
                <a:schemeClr val="accent5">
                  <a:lumMod val="40000"/>
                  <a:lumOff val="6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44120" y="3761096"/>
              <a:ext cx="3115733" cy="1752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08550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5176" y="4953000"/>
            <a:ext cx="8938472" cy="820600"/>
          </a:xfrm>
        </p:spPr>
        <p:txBody>
          <a:bodyPr/>
          <a:lstStyle/>
          <a:p>
            <a:r>
              <a:rPr lang="en-US" dirty="0" smtClean="0"/>
              <a:t>Creating Projects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5176" y="5754968"/>
            <a:ext cx="8938472" cy="688256"/>
          </a:xfrm>
        </p:spPr>
        <p:txBody>
          <a:bodyPr/>
          <a:lstStyle/>
          <a:p>
            <a:r>
              <a:rPr lang="en-US" dirty="0" smtClean="0"/>
              <a:t>Exercise</a:t>
            </a:r>
            <a:endParaRPr lang="en-US" dirty="0"/>
          </a:p>
        </p:txBody>
      </p:sp>
      <p:pic>
        <p:nvPicPr>
          <p:cNvPr id="1026" name="Picture 2" descr="G:\Bi0GaMe\WebStormProjects\JSApps-Exam\images\SR2hUhQN_400x40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3762" y="2038350"/>
            <a:ext cx="2781300" cy="278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2082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8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32013" y="1066800"/>
            <a:ext cx="5040313" cy="1661993"/>
          </a:xfrm>
        </p:spPr>
        <p:txBody>
          <a:bodyPr vert="horz" lIns="36000" tIns="0" rIns="36000" bIns="0" rtlCol="0" anchor="ctr" anchorCtr="0">
            <a:sp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What is MSDN Library?</a:t>
            </a:r>
            <a:endParaRPr lang="bg-BG" dirty="0"/>
          </a:p>
        </p:txBody>
      </p:sp>
      <p:pic>
        <p:nvPicPr>
          <p:cNvPr id="57346" name="Picture 2" descr="http://ec.europa.eu/information_society/activities/egovernment/images/diverse/CampbellLibrary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37212" y="3119450"/>
            <a:ext cx="4572000" cy="3171128"/>
          </a:xfrm>
          <a:prstGeom prst="roundRect">
            <a:avLst>
              <a:gd name="adj" fmla="val 1668"/>
            </a:avLst>
          </a:prstGeom>
          <a:noFill/>
          <a:ln>
            <a:solidFill>
              <a:schemeClr val="accent3">
                <a:lumMod val="50000"/>
              </a:schemeClr>
            </a:solidFill>
          </a:ln>
        </p:spPr>
      </p:pic>
      <p:pic>
        <p:nvPicPr>
          <p:cNvPr id="7" name="Picture 2" descr="http://lh4.ggpht.com/_BzoJp6lHmHg/TIG_DyB79TI/AAAAAAAAAK4/UcoFiYvYM0Q/msdn_lg%5B11%5D.jpg%3Fimgmax%3D800"/>
          <p:cNvPicPr>
            <a:picLocks noChangeAspect="1" noChangeArrowheads="1"/>
          </p:cNvPicPr>
          <p:nvPr/>
        </p:nvPicPr>
        <p:blipFill rotWithShape="1">
          <a:blip r:embed="rId4" cstate="print">
            <a:lum bright="10000" contras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751012" y="3119450"/>
            <a:ext cx="3315640" cy="3171128"/>
          </a:xfrm>
          <a:prstGeom prst="roundRect">
            <a:avLst>
              <a:gd name="adj" fmla="val 2028"/>
            </a:avLst>
          </a:prstGeom>
          <a:noFill/>
          <a:ln>
            <a:solidFill>
              <a:schemeClr val="accent3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38933" y="1206077"/>
            <a:ext cx="2670279" cy="1450974"/>
          </a:xfrm>
          <a:prstGeom prst="roundRect">
            <a:avLst>
              <a:gd name="adj" fmla="val 1668"/>
            </a:avLst>
          </a:prstGeom>
          <a:noFill/>
          <a:ln>
            <a:solidFill>
              <a:schemeClr val="accent3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935150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94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Complete documentation of </a:t>
            </a:r>
            <a:r>
              <a:rPr lang="en-US" dirty="0" smtClean="0"/>
              <a:t>all classes and their functionality</a:t>
            </a:r>
            <a:endParaRPr lang="en-US" dirty="0"/>
          </a:p>
          <a:p>
            <a:pPr lvl="1"/>
            <a:r>
              <a:rPr lang="en-US" dirty="0"/>
              <a:t>With descriptions of all </a:t>
            </a:r>
            <a:r>
              <a:rPr lang="en-US" dirty="0" smtClean="0"/>
              <a:t>methods, properties, events, etc.</a:t>
            </a:r>
            <a:endParaRPr lang="en-US" dirty="0"/>
          </a:p>
          <a:p>
            <a:pPr lvl="1"/>
            <a:r>
              <a:rPr lang="en-US" dirty="0"/>
              <a:t>With code </a:t>
            </a:r>
            <a:r>
              <a:rPr lang="en-US" dirty="0" smtClean="0"/>
              <a:t>examples</a:t>
            </a:r>
          </a:p>
          <a:p>
            <a:pPr lvl="1"/>
            <a:r>
              <a:rPr lang="en-US" dirty="0" smtClean="0"/>
              <a:t>For all Microsoft technologies</a:t>
            </a:r>
            <a:endParaRPr lang="en-US" dirty="0"/>
          </a:p>
          <a:p>
            <a:r>
              <a:rPr lang="en-US" dirty="0"/>
              <a:t>Related articles</a:t>
            </a:r>
          </a:p>
          <a:p>
            <a:r>
              <a:rPr lang="en-US" dirty="0"/>
              <a:t>Library of samples</a:t>
            </a:r>
          </a:p>
          <a:p>
            <a:r>
              <a:rPr lang="en-US" dirty="0" smtClean="0"/>
              <a:t>MSDN Library is available at</a:t>
            </a:r>
            <a:br>
              <a:rPr lang="en-US" dirty="0" smtClean="0"/>
            </a:br>
            <a:r>
              <a:rPr lang="en-US" dirty="0" smtClean="0">
                <a:solidFill>
                  <a:schemeClr val="hlin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hlinkClick r:id="rId3"/>
              </a:rPr>
              <a:t>msdn.microsoft.com/library</a:t>
            </a:r>
            <a:endParaRPr lang="en-US" u="sng" dirty="0">
              <a:solidFill>
                <a:schemeClr val="hlink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  <p:sp>
        <p:nvSpPr>
          <p:cNvPr id="4669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MSDN Library?</a:t>
            </a:r>
            <a:endParaRPr lang="bg-B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3135" y="2667000"/>
            <a:ext cx="5133277" cy="3657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90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  <p:sp>
        <p:nvSpPr>
          <p:cNvPr id="46797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en-US" dirty="0" smtClean="0"/>
              <a:t>Search in Google for certain class / method / property</a:t>
            </a:r>
          </a:p>
          <a:p>
            <a:pPr lvl="1">
              <a:spcBef>
                <a:spcPts val="1200"/>
              </a:spcBef>
            </a:pPr>
            <a:r>
              <a:rPr lang="en-US" dirty="0" smtClean="0"/>
              <a:t>E.g. </a:t>
            </a:r>
          </a:p>
          <a:p>
            <a:pPr lvl="1">
              <a:spcBef>
                <a:spcPts val="1200"/>
              </a:spcBef>
            </a:pPr>
            <a:r>
              <a:rPr lang="en-US" dirty="0" smtClean="0"/>
              <a:t>Or</a:t>
            </a:r>
          </a:p>
          <a:p>
            <a:pPr lvl="1">
              <a:spcBef>
                <a:spcPts val="1200"/>
              </a:spcBef>
            </a:pPr>
            <a:r>
              <a:rPr lang="en-US" dirty="0" smtClean="0"/>
              <a:t>Or</a:t>
            </a:r>
          </a:p>
          <a:p>
            <a:pPr>
              <a:spcBef>
                <a:spcPts val="1200"/>
              </a:spcBef>
            </a:pPr>
            <a:r>
              <a:rPr lang="en-US" dirty="0" smtClean="0"/>
              <a:t>Use Visual Studio's built-in help system</a:t>
            </a:r>
          </a:p>
          <a:p>
            <a:pPr lvl="1">
              <a:spcBef>
                <a:spcPts val="1200"/>
              </a:spcBef>
            </a:pPr>
            <a:r>
              <a:rPr lang="en-US" dirty="0" smtClean="0"/>
              <a:t>Press [F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1</a:t>
            </a:r>
            <a:r>
              <a:rPr lang="en-US" dirty="0" smtClean="0"/>
              <a:t>] in Visual Studio in the code</a:t>
            </a:r>
          </a:p>
          <a:p>
            <a:pPr>
              <a:spcBef>
                <a:spcPts val="1200"/>
              </a:spcBef>
            </a:pPr>
            <a:r>
              <a:rPr lang="en-US" dirty="0" smtClean="0"/>
              <a:t>Browse </a:t>
            </a:r>
            <a:r>
              <a:rPr lang="en-US" dirty="0" smtClean="0">
                <a:hlinkClick r:id="rId3"/>
              </a:rPr>
              <a:t>http://msdn.microsoft.com</a:t>
            </a:r>
            <a:endParaRPr lang="en-US" dirty="0" smtClean="0"/>
          </a:p>
          <a:p>
            <a:pPr>
              <a:spcBef>
                <a:spcPts val="1200"/>
              </a:spcBef>
            </a:pPr>
            <a:endParaRPr lang="en-US" dirty="0"/>
          </a:p>
        </p:txBody>
      </p:sp>
      <p:sp>
        <p:nvSpPr>
          <p:cNvPr id="4679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Use MSDN Library?</a:t>
            </a:r>
            <a:endParaRPr lang="bg-BG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4812" y="1954695"/>
            <a:ext cx="7562850" cy="53340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4812" y="2706756"/>
            <a:ext cx="7572375" cy="5143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29722" y="4199561"/>
            <a:ext cx="3305175" cy="1609725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sp>
        <p:nvSpPr>
          <p:cNvPr id="10" name="AutoShape 9"/>
          <p:cNvSpPr>
            <a:spLocks noChangeArrowheads="1"/>
          </p:cNvSpPr>
          <p:nvPr/>
        </p:nvSpPr>
        <p:spPr bwMode="auto">
          <a:xfrm>
            <a:off x="8586922" y="5540433"/>
            <a:ext cx="2993890" cy="986263"/>
          </a:xfrm>
          <a:prstGeom prst="wedgeRoundRectCallout">
            <a:avLst>
              <a:gd name="adj1" fmla="val -6187"/>
              <a:gd name="adj2" fmla="val -68346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600" dirty="0" smtClean="0">
                <a:solidFill>
                  <a:srgbClr val="FFFFFF"/>
                </a:solidFill>
              </a:rPr>
              <a:t>Press [F1] to view the documentation</a:t>
            </a:r>
            <a:endParaRPr lang="bg-BG" sz="2600" dirty="0">
              <a:solidFill>
                <a:srgbClr val="FFFFFF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74812" y="3431808"/>
            <a:ext cx="7562850" cy="496551"/>
          </a:xfrm>
          <a:prstGeom prst="rect">
            <a:avLst/>
          </a:prstGeom>
        </p:spPr>
      </p:pic>
      <p:pic>
        <p:nvPicPr>
          <p:cNvPr id="4098" name="Picture 2" descr="http://www.stikkymedia.com/sites/default/files/images/shared/google_1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8617" y="2129576"/>
            <a:ext cx="1877224" cy="1618296"/>
          </a:xfrm>
          <a:prstGeom prst="rect">
            <a:avLst/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9548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99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979612" y="1159284"/>
            <a:ext cx="8229600" cy="941082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>
                <a:hlinkClick r:id="rId3"/>
              </a:rPr>
              <a:t>MSDN Library</a:t>
            </a:r>
            <a:endParaRPr lang="bg-BG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912812" y="2024166"/>
            <a:ext cx="10363200" cy="719034"/>
          </a:xfrm>
        </p:spPr>
        <p:txBody>
          <a:bodyPr/>
          <a:lstStyle/>
          <a:p>
            <a:r>
              <a:rPr lang="en-US" dirty="0" smtClean="0"/>
              <a:t>Browsing the Documentation – Live Demo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7805" y="2971800"/>
            <a:ext cx="6653213" cy="3370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785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428035" name="Rectangle 3"/>
          <p:cNvSpPr>
            <a:spLocks noGrp="1" noChangeArrowheads="1"/>
          </p:cNvSpPr>
          <p:nvPr>
            <p:ph idx="1"/>
          </p:nvPr>
        </p:nvSpPr>
        <p:spPr>
          <a:xfrm>
            <a:off x="833436" y="1702847"/>
            <a:ext cx="10518776" cy="1345153"/>
          </a:xfrm>
          <a:solidFill>
            <a:schemeClr val="accent5">
              <a:lumMod val="75000"/>
              <a:alpha val="15000"/>
            </a:schemeClr>
          </a:solidFill>
          <a:ln w="3175" cmpd="sng">
            <a:solidFill>
              <a:schemeClr val="accent5">
                <a:lumMod val="20000"/>
                <a:lumOff val="80000"/>
              </a:schemeClr>
            </a:solidFill>
          </a:ln>
        </p:spPr>
        <p:txBody>
          <a:bodyPr vert="horz" wrap="square" lIns="180000" tIns="108000" rIns="180000" bIns="72000" rtlCol="0">
            <a:spAutoFit/>
          </a:bodyPr>
          <a:lstStyle/>
          <a:p>
            <a:pPr marL="0" indent="0">
              <a:buNone/>
            </a:pPr>
            <a:r>
              <a:rPr lang="en-US" sz="3600" b="1" dirty="0">
                <a:solidFill>
                  <a:schemeClr val="tx2">
                    <a:lumMod val="90000"/>
                  </a:schemeClr>
                </a:solidFill>
              </a:rPr>
              <a:t>Computer programming: creating a sequence of instructions to enable the computer to do something</a:t>
            </a:r>
          </a:p>
        </p:txBody>
      </p:sp>
      <p:sp>
        <p:nvSpPr>
          <p:cNvPr id="42803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Define: Computer Programming</a:t>
            </a:r>
            <a:endParaRPr lang="bg-BG" dirty="0"/>
          </a:p>
        </p:txBody>
      </p:sp>
      <p:sp>
        <p:nvSpPr>
          <p:cNvPr id="428036" name="Text Box 4"/>
          <p:cNvSpPr txBox="1">
            <a:spLocks noChangeArrowheads="1"/>
          </p:cNvSpPr>
          <p:nvPr/>
        </p:nvSpPr>
        <p:spPr bwMode="auto">
          <a:xfrm>
            <a:off x="6780212" y="3573835"/>
            <a:ext cx="4392612" cy="541337"/>
          </a:xfrm>
          <a:prstGeom prst="rect">
            <a:avLst/>
          </a:prstGeom>
        </p:spPr>
        <p:txBody>
          <a:bodyPr/>
          <a:lstStyle/>
          <a:p>
            <a:pPr marL="282575" indent="-282575" algn="r" eaLnBrk="0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sz="3200" b="1" i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Definition by Google</a:t>
            </a:r>
          </a:p>
        </p:txBody>
      </p:sp>
      <p:pic>
        <p:nvPicPr>
          <p:cNvPr id="64514" name="Picture 2" descr="http://www.blog.bartoszkoplin.pl/wp-content/uploads/2009/01/google.jpg"/>
          <p:cNvPicPr>
            <a:picLocks noChangeAspect="1" noChangeArrowheads="1"/>
          </p:cNvPicPr>
          <p:nvPr/>
        </p:nvPicPr>
        <p:blipFill>
          <a:blip r:embed="rId3" cstate="screen">
            <a:clrChange>
              <a:clrFrom>
                <a:srgbClr val="020202"/>
              </a:clrFrom>
              <a:clrTo>
                <a:srgbClr val="020202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84412" y="3733800"/>
            <a:ext cx="2895600" cy="251422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318327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03212" y="1151121"/>
            <a:ext cx="8762999" cy="557035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Programming</a:t>
            </a:r>
            <a:r>
              <a:rPr lang="en-US" sz="3200" dirty="0" smtClean="0"/>
              <a:t>: c</a:t>
            </a:r>
            <a:r>
              <a:rPr lang="en-US" sz="3000" dirty="0" smtClean="0"/>
              <a:t>reating </a:t>
            </a:r>
            <a:r>
              <a:rPr lang="en-US" sz="3000" dirty="0"/>
              <a:t>a sequence of instructions </a:t>
            </a:r>
            <a:r>
              <a:rPr lang="en-US" sz="3000" dirty="0" smtClean="0"/>
              <a:t>(source code</a:t>
            </a:r>
            <a:r>
              <a:rPr lang="en-US" sz="3000" dirty="0"/>
              <a:t>)</a:t>
            </a:r>
          </a:p>
          <a:p>
            <a:pPr>
              <a:lnSpc>
                <a:spcPct val="100000"/>
              </a:lnSpc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C#</a:t>
            </a:r>
            <a:r>
              <a:rPr lang="en-US" sz="3200" dirty="0"/>
              <a:t>: modern programming language, easy to </a:t>
            </a:r>
            <a:r>
              <a:rPr lang="en-US" sz="3200" dirty="0" smtClean="0"/>
              <a:t>learn</a:t>
            </a:r>
          </a:p>
          <a:p>
            <a:pPr>
              <a:lnSpc>
                <a:spcPct val="100000"/>
              </a:lnSpc>
            </a:pP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C# programs</a:t>
            </a:r>
            <a:r>
              <a:rPr lang="en-US" sz="3200" dirty="0" smtClean="0"/>
              <a:t>: class + main method + code in it</a:t>
            </a:r>
            <a:endParaRPr lang="en-US" sz="3200" dirty="0"/>
          </a:p>
          <a:p>
            <a:pPr>
              <a:lnSpc>
                <a:spcPct val="100000"/>
              </a:lnSpc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.NET Framework </a:t>
            </a:r>
            <a:r>
              <a:rPr lang="en-US" sz="3200" dirty="0" smtClean="0"/>
              <a:t>– a modern platform </a:t>
            </a:r>
            <a:r>
              <a:rPr lang="en-US" sz="3200" dirty="0"/>
              <a:t>for software development </a:t>
            </a:r>
            <a:r>
              <a:rPr lang="en-US" sz="3200" dirty="0" smtClean="0"/>
              <a:t>by </a:t>
            </a:r>
            <a:r>
              <a:rPr lang="en-US" sz="3200" dirty="0"/>
              <a:t>Microsoft</a:t>
            </a:r>
          </a:p>
          <a:p>
            <a:pPr>
              <a:lnSpc>
                <a:spcPct val="100000"/>
              </a:lnSpc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Visual Studio </a:t>
            </a:r>
            <a:r>
              <a:rPr lang="en-US" sz="3200" dirty="0" smtClean="0"/>
              <a:t>– powerful </a:t>
            </a:r>
            <a:r>
              <a:rPr lang="en-US" sz="3200" dirty="0"/>
              <a:t>IDE </a:t>
            </a:r>
            <a:r>
              <a:rPr lang="en-US" sz="3200" dirty="0" smtClean="0"/>
              <a:t>for .NET developers: write / compile / </a:t>
            </a:r>
            <a:r>
              <a:rPr lang="en-US" sz="3200" dirty="0"/>
              <a:t>execute </a:t>
            </a:r>
            <a:r>
              <a:rPr lang="en-US" sz="3200" dirty="0" smtClean="0"/>
              <a:t>/ </a:t>
            </a:r>
            <a:r>
              <a:rPr lang="en-US" sz="3200" dirty="0"/>
              <a:t>debug code</a:t>
            </a:r>
          </a:p>
          <a:p>
            <a:pPr>
              <a:lnSpc>
                <a:spcPct val="100000"/>
              </a:lnSpc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MSDN Library </a:t>
            </a:r>
            <a:r>
              <a:rPr lang="en-US" sz="3200" dirty="0" smtClean="0"/>
              <a:t>– the </a:t>
            </a:r>
            <a:r>
              <a:rPr lang="en-US" sz="3200" dirty="0"/>
              <a:t>C# and .NET documentation</a:t>
            </a:r>
            <a:endParaRPr lang="en-US" sz="30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pic>
        <p:nvPicPr>
          <p:cNvPr id="2" name="Picture 4" descr="D:\_WORK PROJECTS\Nakov\Presentation Slides Design\Question Summary Slide\Store\minions summary cop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107156" y="1524000"/>
            <a:ext cx="2590800" cy="2590800"/>
          </a:xfrm>
          <a:prstGeom prst="rect">
            <a:avLst/>
          </a:prstGeom>
          <a:noFill/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l="5270" t="2465" r="12016" b="4939"/>
          <a:stretch/>
        </p:blipFill>
        <p:spPr>
          <a:xfrm>
            <a:off x="9218611" y="4732015"/>
            <a:ext cx="2383807" cy="1440185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087190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0297" y="1424940"/>
            <a:ext cx="2203729" cy="784654"/>
          </a:xfrm>
          <a:prstGeom prst="roundRect">
            <a:avLst>
              <a:gd name="adj" fmla="val 3159"/>
            </a:avLst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5612" y="1424940"/>
            <a:ext cx="1710402" cy="784860"/>
          </a:xfrm>
          <a:prstGeom prst="roundRect">
            <a:avLst>
              <a:gd name="adj" fmla="val 3159"/>
            </a:avLst>
          </a:prstGeom>
        </p:spPr>
      </p:pic>
      <p:pic>
        <p:nvPicPr>
          <p:cNvPr id="6" name="Picture 5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92052" y="1424940"/>
            <a:ext cx="2372207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7" name="Picture 6">
            <a:hlinkClick r:id="rId9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689561" y="1424940"/>
            <a:ext cx="1991815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8" name="Picture 7">
            <a:hlinkClick r:id="rId11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420064" y="1424940"/>
            <a:ext cx="2043459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9" name="Picture 8">
            <a:hlinkClick r:id="rId13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93938" y="5463746"/>
            <a:ext cx="3096656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10" name="Picture 9">
            <a:hlinkClick r:id="rId15"/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985011" y="5570496"/>
            <a:ext cx="2947601" cy="568632"/>
          </a:xfrm>
          <a:prstGeom prst="roundRect">
            <a:avLst>
              <a:gd name="adj" fmla="val 3159"/>
            </a:avLst>
          </a:prstGeom>
        </p:spPr>
      </p:pic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Programming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309535" y="5463746"/>
            <a:ext cx="1451877" cy="784654"/>
          </a:xfrm>
          <a:prstGeom prst="roundRect">
            <a:avLst>
              <a:gd name="adj" fmla="val 2953"/>
            </a:avLst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159214" y="5461225"/>
            <a:ext cx="2551399" cy="787175"/>
          </a:xfrm>
          <a:prstGeom prst="roundRect">
            <a:avLst>
              <a:gd name="adj" fmla="val 2953"/>
            </a:avLst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796491"/>
          </a:xfrm>
        </p:spPr>
        <p:txBody>
          <a:bodyPr/>
          <a:lstStyle/>
          <a:p>
            <a:r>
              <a:rPr lang="en-US" dirty="0">
                <a:hlinkClick r:id="rId19"/>
              </a:rPr>
              <a:t>https://softuni.bg/courses/programming-basics/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0871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99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979612" y="937236"/>
            <a:ext cx="8229600" cy="941082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smtClean="0"/>
              <a:t>Homework Review</a:t>
            </a:r>
            <a:endParaRPr lang="bg-BG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912812" y="1802118"/>
            <a:ext cx="10363200" cy="719034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b="11111"/>
          <a:stretch/>
        </p:blipFill>
        <p:spPr>
          <a:xfrm>
            <a:off x="2284412" y="2667000"/>
            <a:ext cx="762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489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License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</a:t>
            </a:r>
            <a:r>
              <a:rPr lang="en-US" dirty="0" smtClean="0"/>
              <a:t>course (slides, examples, demos, videos, homework, etc.)</a:t>
            </a:r>
            <a:br>
              <a:rPr lang="en-US" dirty="0" smtClean="0"/>
            </a:br>
            <a:r>
              <a:rPr lang="en-US" dirty="0" smtClean="0"/>
              <a:t>is </a:t>
            </a:r>
            <a:r>
              <a:rPr lang="en-US" dirty="0"/>
              <a:t>licensed </a:t>
            </a:r>
            <a:r>
              <a:rPr lang="en-US" dirty="0" smtClean="0"/>
              <a:t>under </a:t>
            </a:r>
            <a:r>
              <a:rPr lang="en-US" dirty="0"/>
              <a:t>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4.0 International</a:t>
            </a:r>
            <a:r>
              <a:rPr lang="en-US" dirty="0"/>
              <a:t>" </a:t>
            </a:r>
            <a:r>
              <a:rPr lang="en-US" dirty="0" smtClean="0"/>
              <a:t>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43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88815" y="4724400"/>
            <a:ext cx="11804822" cy="1997079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2400" dirty="0" smtClean="0"/>
              <a:t>Attribution: this work may contain portions from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5"/>
              </a:rPr>
              <a:t>Fundamentals of Computer Programming with C#</a:t>
            </a:r>
            <a:r>
              <a:rPr lang="en-US" sz="2000" dirty="0"/>
              <a:t>" </a:t>
            </a:r>
            <a:r>
              <a:rPr lang="en-US" sz="2000" dirty="0" smtClean="0"/>
              <a:t>book by Svetlin Nakov &amp; Co. under </a:t>
            </a:r>
            <a:r>
              <a:rPr lang="en-US" sz="2000" dirty="0" smtClean="0">
                <a:hlinkClick r:id="rId6"/>
              </a:rPr>
              <a:t>CC-BY-SA</a:t>
            </a:r>
            <a:r>
              <a:rPr lang="en-US" sz="2000" dirty="0" smtClean="0"/>
              <a:t> license</a:t>
            </a:r>
          </a:p>
          <a:p>
            <a:pPr lvl="1"/>
            <a:r>
              <a:rPr lang="en-US" sz="2000" dirty="0" smtClean="0"/>
              <a:t>"</a:t>
            </a:r>
            <a:r>
              <a:rPr lang="en-US" sz="2000" dirty="0" smtClean="0">
                <a:hlinkClick r:id="rId7"/>
              </a:rPr>
              <a:t>C# Part I</a:t>
            </a:r>
            <a:r>
              <a:rPr lang="en-US" sz="2000" dirty="0" smtClean="0"/>
              <a:t>" course by </a:t>
            </a:r>
            <a:r>
              <a:rPr lang="en-US" sz="2000" noProof="1" smtClean="0"/>
              <a:t>Telerik Academy</a:t>
            </a:r>
            <a:r>
              <a:rPr lang="en-US" sz="2000" dirty="0" smtClean="0"/>
              <a:t> under </a:t>
            </a:r>
            <a:r>
              <a:rPr lang="en-US" sz="2000" dirty="0" smtClean="0">
                <a:hlinkClick r:id="rId8"/>
              </a:rPr>
              <a:t>CC-BY-NC-SA</a:t>
            </a:r>
            <a:r>
              <a:rPr lang="en-US" sz="2000" dirty="0" smtClean="0"/>
              <a:t> license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131902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Software University Foundation 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University </a:t>
            </a:r>
            <a:r>
              <a:rPr lang="en-US" dirty="0"/>
              <a:t>@ </a:t>
            </a:r>
            <a:r>
              <a:rPr lang="en-US" dirty="0" smtClean="0"/>
              <a:t>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</a:t>
            </a:r>
            <a:r>
              <a:rPr lang="en-US" dirty="0"/>
              <a:t>University @ </a:t>
            </a:r>
            <a:r>
              <a:rPr lang="en-US" dirty="0" smtClean="0"/>
              <a:t>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 smtClean="0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title="Software University">
            <a:hlinkClick r:id="rId4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214" b="7214"/>
          <a:stretch/>
        </p:blipFill>
        <p:spPr>
          <a:xfrm>
            <a:off x="9659438" y="1594686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10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title="Software University Videos @ YouTube">
            <a:hlinkClick r:id="rId6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7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838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42905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Define a </a:t>
            </a:r>
            <a:r>
              <a:rPr lang="en-US" dirty="0" smtClean="0"/>
              <a:t>task / problem</a:t>
            </a:r>
            <a:endParaRPr lang="en-US" dirty="0"/>
          </a:p>
          <a:p>
            <a:r>
              <a:rPr lang="en-US" dirty="0"/>
              <a:t>Plan your solution</a:t>
            </a:r>
          </a:p>
          <a:p>
            <a:pPr lvl="1"/>
            <a:r>
              <a:rPr lang="en-US" dirty="0"/>
              <a:t>Find suitable algorithm </a:t>
            </a:r>
            <a:r>
              <a:rPr lang="en-US" dirty="0" smtClean="0"/>
              <a:t>/ </a:t>
            </a:r>
            <a:r>
              <a:rPr lang="en-US" dirty="0"/>
              <a:t>data structures to </a:t>
            </a:r>
            <a:r>
              <a:rPr lang="en-US" dirty="0" smtClean="0"/>
              <a:t>use</a:t>
            </a:r>
          </a:p>
          <a:p>
            <a:pPr lvl="1"/>
            <a:r>
              <a:rPr lang="en-US" dirty="0" smtClean="0"/>
              <a:t>Find suitable libraries / platforms / frameworks</a:t>
            </a:r>
            <a:endParaRPr lang="en-US" dirty="0"/>
          </a:p>
          <a:p>
            <a:r>
              <a:rPr lang="en-US" dirty="0" smtClean="0"/>
              <a:t>Write source code (step by step)</a:t>
            </a:r>
            <a:endParaRPr lang="en-US" dirty="0"/>
          </a:p>
          <a:p>
            <a:r>
              <a:rPr lang="en-US" dirty="0"/>
              <a:t>Fix program </a:t>
            </a:r>
            <a:r>
              <a:rPr lang="en-US" dirty="0" smtClean="0"/>
              <a:t>errors </a:t>
            </a:r>
            <a:r>
              <a:rPr lang="en-US" dirty="0"/>
              <a:t>(bugs</a:t>
            </a:r>
            <a:r>
              <a:rPr lang="en-US" dirty="0" smtClean="0"/>
              <a:t>)</a:t>
            </a:r>
            <a:endParaRPr lang="en-US" dirty="0"/>
          </a:p>
          <a:p>
            <a:r>
              <a:rPr lang="en-US" dirty="0" smtClean="0"/>
              <a:t>Install, configure and run the software</a:t>
            </a:r>
          </a:p>
          <a:p>
            <a:r>
              <a:rPr lang="en-US" dirty="0" smtClean="0"/>
              <a:t>Fix / improve the software over time</a:t>
            </a:r>
            <a:endParaRPr lang="en-US" dirty="0"/>
          </a:p>
        </p:txBody>
      </p:sp>
      <p:sp>
        <p:nvSpPr>
          <p:cNvPr id="429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Development Phases</a:t>
            </a:r>
            <a:endParaRPr lang="bg-BG" dirty="0"/>
          </a:p>
        </p:txBody>
      </p:sp>
      <p:sp>
        <p:nvSpPr>
          <p:cNvPr id="429060" name="Rectangle 4"/>
          <p:cNvSpPr>
            <a:spLocks noChangeArrowheads="1"/>
          </p:cNvSpPr>
          <p:nvPr/>
        </p:nvSpPr>
        <p:spPr bwMode="auto">
          <a:xfrm>
            <a:off x="7089662" y="1128426"/>
            <a:ext cx="4643550" cy="5329238"/>
          </a:xfrm>
          <a:prstGeom prst="rect">
            <a:avLst/>
          </a:prstGeom>
        </p:spPr>
        <p:txBody>
          <a:bodyPr/>
          <a:lstStyle/>
          <a:p>
            <a:pPr marL="342900" indent="-342900" algn="r" eaLnBrk="0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Font typeface="Wingdings 2" pitchFamily="18" charset="2"/>
            </a:pPr>
            <a:r>
              <a:rPr lang="en-US" sz="34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= </a:t>
            </a:r>
            <a:r>
              <a:rPr lang="en-US" sz="3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Specification</a:t>
            </a:r>
          </a:p>
          <a:p>
            <a:pPr marL="342900" indent="-342900" algn="r" eaLnBrk="0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Font typeface="Wingdings 2" pitchFamily="18" charset="2"/>
            </a:pPr>
            <a:r>
              <a:rPr lang="en-US" sz="34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= </a:t>
            </a:r>
            <a:r>
              <a:rPr lang="en-US" sz="3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Architecture </a:t>
            </a:r>
            <a:r>
              <a:rPr lang="en-US" sz="34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 Design</a:t>
            </a:r>
            <a:endParaRPr lang="en-US" sz="34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 algn="r" eaLnBrk="0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Font typeface="Wingdings 2" pitchFamily="18" charset="2"/>
            </a:pPr>
            <a:endParaRPr lang="en-US" sz="3400" b="1" dirty="0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 algn="r" eaLnBrk="0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Font typeface="Wingdings 2" pitchFamily="18" charset="2"/>
            </a:pPr>
            <a:endParaRPr lang="en-US" sz="3400" b="1" dirty="0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 algn="r" eaLnBrk="0" hangingPunct="0">
              <a:lnSpc>
                <a:spcPct val="110000"/>
              </a:lnSpc>
              <a:spcAft>
                <a:spcPts val="600"/>
              </a:spcAft>
              <a:buClr>
                <a:schemeClr val="tx1"/>
              </a:buClr>
              <a:buFont typeface="Wingdings 2" pitchFamily="18" charset="2"/>
            </a:pPr>
            <a:r>
              <a:rPr lang="en-US" sz="34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= </a:t>
            </a:r>
            <a:r>
              <a:rPr lang="en-US" sz="3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Implementation</a:t>
            </a:r>
          </a:p>
          <a:p>
            <a:pPr marL="342900" indent="-342900" algn="r" eaLnBrk="0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Font typeface="Wingdings 2" pitchFamily="18" charset="2"/>
            </a:pPr>
            <a:r>
              <a:rPr lang="en-US" sz="3400" b="1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= </a:t>
            </a:r>
            <a:r>
              <a:rPr lang="en-US" sz="3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Testing &amp; Debugging</a:t>
            </a:r>
          </a:p>
          <a:p>
            <a:pPr marL="342900" indent="-342900" algn="r" eaLnBrk="0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Font typeface="Wingdings 2" pitchFamily="18" charset="2"/>
            </a:pPr>
            <a:r>
              <a:rPr lang="en-US" sz="34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= </a:t>
            </a:r>
            <a:r>
              <a:rPr lang="en-US" sz="34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Deployment</a:t>
            </a:r>
          </a:p>
          <a:p>
            <a:pPr marL="342900" indent="-342900" algn="r" eaLnBrk="0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Font typeface="Wingdings 2" pitchFamily="18" charset="2"/>
            </a:pPr>
            <a:r>
              <a:rPr lang="en-US" sz="34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= </a:t>
            </a:r>
            <a:r>
              <a:rPr lang="en-US" sz="34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Maintenance</a:t>
            </a:r>
            <a:endParaRPr lang="en-US" sz="34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24517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0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0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06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06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06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06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2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217739" y="1908800"/>
            <a:ext cx="7610474" cy="9868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Your First C# Program</a:t>
            </a:r>
            <a:endParaRPr lang="bg-BG" dirty="0"/>
          </a:p>
        </p:txBody>
      </p:sp>
      <p:pic>
        <p:nvPicPr>
          <p:cNvPr id="60418" name="Picture 2" descr="http://ny-image2.etsy.com/il_430xN.40639070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42212" y="3329950"/>
            <a:ext cx="3863368" cy="25336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Placeholder 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4212" y="3446691"/>
            <a:ext cx="6409647" cy="2368783"/>
          </a:xfrm>
          <a:prstGeom prst="rect">
            <a:avLst/>
          </a:prstGeom>
          <a:ln>
            <a:noFill/>
          </a:ln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1651759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Sample C# program</a:t>
            </a:r>
            <a:r>
              <a:rPr lang="en-US" dirty="0"/>
              <a:t>:  </a:t>
            </a:r>
            <a:r>
              <a:rPr lang="en-US" dirty="0" smtClean="0">
                <a:hlinkClick r:id="rId3"/>
              </a:rPr>
              <a:t>https://dotnetfiddle.net/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760414" y="2096704"/>
            <a:ext cx="10667998" cy="3542096"/>
          </a:xfrm>
          <a:solidFill>
            <a:schemeClr val="accent5">
              <a:lumMod val="40000"/>
              <a:lumOff val="60000"/>
              <a:alpha val="2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noProof="1"/>
              <a:t>using System;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noProof="1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noProof="1"/>
              <a:t>class HelloCSharp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noProof="1"/>
              <a:t>{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noProof="1"/>
              <a:t>    static void Main()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noProof="1"/>
              <a:t>    {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noProof="1"/>
              <a:t>        Console.WriteLine("Hello, C#");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noProof="1"/>
              <a:t>    }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noProof="1"/>
              <a:t>}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0" hangingPunct="0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</a:rPr>
              <a:t>First Look at C#</a:t>
            </a: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4"/>
          </p:nvPr>
        </p:nvSpPr>
        <p:spPr>
          <a:noFill/>
          <a:ln>
            <a:noFill/>
          </a:ln>
        </p:spPr>
        <p:txBody>
          <a:bodyPr anchor="ctr" anchorCtr="0"/>
          <a:lstStyle/>
          <a:p>
            <a:pPr algn="r">
              <a:spcBef>
                <a:spcPct val="0"/>
              </a:spcBef>
              <a:defRPr/>
            </a:pPr>
            <a:fld id="{58452FF4-89E3-4D1B-9927-2DBDC00E58D7}" type="slidenum">
              <a:rPr lang="en-US" sz="1100">
                <a:solidFill>
                  <a:srgbClr val="EBFFC2"/>
                </a:solidFill>
                <a:latin typeface="Corbel" pitchFamily="34" charset="0"/>
              </a:rPr>
              <a:pPr algn="r">
                <a:spcBef>
                  <a:spcPct val="0"/>
                </a:spcBef>
                <a:defRPr/>
              </a:pPr>
              <a:t>7</a:t>
            </a:fld>
            <a:endParaRPr lang="en-US" sz="1100" dirty="0">
              <a:solidFill>
                <a:srgbClr val="EBFFC2"/>
              </a:solidFill>
              <a:latin typeface="Corbe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3595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5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C# Code – How It Works?</a:t>
            </a:r>
            <a:endParaRPr lang="bg-BG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492548" name="Rectangle 4"/>
          <p:cNvSpPr>
            <a:spLocks noChangeArrowheads="1"/>
          </p:cNvSpPr>
          <p:nvPr/>
        </p:nvSpPr>
        <p:spPr bwMode="auto">
          <a:xfrm>
            <a:off x="836612" y="2492376"/>
            <a:ext cx="10439400" cy="354209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using System;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 HelloCSharp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static void Main()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Console.WriteLine("Hello, C#");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492549" name="AutoShape 5"/>
          <p:cNvSpPr>
            <a:spLocks noChangeArrowheads="1"/>
          </p:cNvSpPr>
          <p:nvPr/>
        </p:nvSpPr>
        <p:spPr bwMode="auto">
          <a:xfrm>
            <a:off x="525562" y="1079835"/>
            <a:ext cx="4067176" cy="1055608"/>
          </a:xfrm>
          <a:prstGeom prst="wedgeRoundRectCallout">
            <a:avLst>
              <a:gd name="adj1" fmla="val -4151"/>
              <a:gd name="adj2" fmla="val 95643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Include the standard .NET namespace "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System</a:t>
            </a:r>
            <a:r>
              <a:rPr lang="en-US" sz="2800" dirty="0">
                <a:solidFill>
                  <a:srgbClr val="FFFFFF"/>
                </a:solidFill>
              </a:rPr>
              <a:t>"</a:t>
            </a:r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492551" name="AutoShape 7"/>
          <p:cNvSpPr>
            <a:spLocks noChangeArrowheads="1"/>
          </p:cNvSpPr>
          <p:nvPr/>
        </p:nvSpPr>
        <p:spPr bwMode="auto">
          <a:xfrm>
            <a:off x="5103812" y="1075135"/>
            <a:ext cx="3527425" cy="1055608"/>
          </a:xfrm>
          <a:prstGeom prst="wedgeRoundRectCallout">
            <a:avLst>
              <a:gd name="adj1" fmla="val -98040"/>
              <a:gd name="adj2" fmla="val 162834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Define a class called "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HelloCSharp</a:t>
            </a:r>
            <a:r>
              <a:rPr lang="en-US" sz="2800" noProof="1" smtClean="0">
                <a:solidFill>
                  <a:srgbClr val="FFFFFF"/>
                </a:solidFill>
              </a:rPr>
              <a:t>"</a:t>
            </a:r>
            <a:endParaRPr lang="en-US" sz="2800" noProof="1">
              <a:solidFill>
                <a:srgbClr val="FFFFFF"/>
              </a:solidFill>
            </a:endParaRPr>
          </a:p>
        </p:txBody>
      </p:sp>
      <p:sp>
        <p:nvSpPr>
          <p:cNvPr id="492552" name="AutoShape 8"/>
          <p:cNvSpPr>
            <a:spLocks noChangeArrowheads="1"/>
          </p:cNvSpPr>
          <p:nvPr/>
        </p:nvSpPr>
        <p:spPr bwMode="auto">
          <a:xfrm>
            <a:off x="6238987" y="2669642"/>
            <a:ext cx="3527425" cy="1532334"/>
          </a:xfrm>
          <a:prstGeom prst="wedgeRoundRectCallout">
            <a:avLst>
              <a:gd name="adj1" fmla="val -89018"/>
              <a:gd name="adj2" fmla="val 50830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Define </a:t>
            </a:r>
            <a:r>
              <a:rPr lang="en-US" sz="2800" dirty="0">
                <a:solidFill>
                  <a:srgbClr val="FFFFFF"/>
                </a:solidFill>
              </a:rPr>
              <a:t>the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Main()</a:t>
            </a:r>
            <a:r>
              <a:rPr lang="en-US" sz="2800" noProof="1">
                <a:solidFill>
                  <a:srgbClr val="FFFFFF"/>
                </a:solidFill>
              </a:rPr>
              <a:t> </a:t>
            </a:r>
            <a:r>
              <a:rPr lang="en-US" sz="2800" dirty="0">
                <a:solidFill>
                  <a:srgbClr val="FFFFFF"/>
                </a:solidFill>
              </a:rPr>
              <a:t>method – the program entry point</a:t>
            </a:r>
            <a:endParaRPr lang="en-US" sz="2800" noProof="1">
              <a:solidFill>
                <a:srgbClr val="FFFFFF"/>
              </a:solidFill>
            </a:endParaRPr>
          </a:p>
        </p:txBody>
      </p:sp>
      <p:sp>
        <p:nvSpPr>
          <p:cNvPr id="492553" name="AutoShape 9"/>
          <p:cNvSpPr>
            <a:spLocks noChangeArrowheads="1"/>
          </p:cNvSpPr>
          <p:nvPr/>
        </p:nvSpPr>
        <p:spPr bwMode="auto">
          <a:xfrm>
            <a:off x="3360782" y="5483942"/>
            <a:ext cx="7153230" cy="1038602"/>
          </a:xfrm>
          <a:prstGeom prst="wedgeRoundRectCallout">
            <a:avLst>
              <a:gd name="adj1" fmla="val -37215"/>
              <a:gd name="adj2" fmla="val -79712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Print a text on the console by calling the method 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WriteLine</a:t>
            </a:r>
            <a:r>
              <a:rPr lang="en-US" sz="2800" dirty="0">
                <a:solidFill>
                  <a:srgbClr val="FFFFFF"/>
                </a:solidFill>
              </a:rPr>
              <a:t>" of the class 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lang="en-US" sz="2800" dirty="0">
                <a:solidFill>
                  <a:srgbClr val="FFFFFF"/>
                </a:solidFill>
              </a:rPr>
              <a:t>"</a:t>
            </a:r>
            <a:endParaRPr lang="en-US" sz="2800" noProof="1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435601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2549" grpId="0" animBg="1"/>
      <p:bldP spid="492551" grpId="0" animBg="1"/>
      <p:bldP spid="492552" grpId="0" animBg="1"/>
      <p:bldP spid="49255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50381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C</a:t>
            </a:r>
            <a:r>
              <a:rPr lang="en-US" dirty="0"/>
              <a:t># Code Should Be Well Formatted</a:t>
            </a:r>
            <a:endParaRPr lang="bg-BG" dirty="0"/>
          </a:p>
        </p:txBody>
      </p:sp>
      <p:sp>
        <p:nvSpPr>
          <p:cNvPr id="503811" name="Rectangle 3"/>
          <p:cNvSpPr>
            <a:spLocks noChangeArrowheads="1"/>
          </p:cNvSpPr>
          <p:nvPr/>
        </p:nvSpPr>
        <p:spPr bwMode="auto">
          <a:xfrm>
            <a:off x="912812" y="2283248"/>
            <a:ext cx="10213974" cy="354209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bg-BG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using System;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endParaRPr lang="bg-BG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bg-BG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 HelloCSharp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bg-BG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bg-BG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Main()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bg-BG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</a:t>
            </a:r>
            <a:r>
              <a:rPr lang="bg-BG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Console.WriteLine("Hello, C#");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bg-BG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bg-BG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03817" name="Rectangle 9"/>
          <p:cNvSpPr>
            <a:spLocks noChangeArrowheads="1"/>
          </p:cNvSpPr>
          <p:nvPr/>
        </p:nvSpPr>
        <p:spPr bwMode="auto">
          <a:xfrm>
            <a:off x="1598612" y="3759238"/>
            <a:ext cx="8839200" cy="175260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18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03812" name="AutoShape 4"/>
          <p:cNvSpPr>
            <a:spLocks noChangeArrowheads="1"/>
          </p:cNvSpPr>
          <p:nvPr/>
        </p:nvSpPr>
        <p:spPr bwMode="auto">
          <a:xfrm>
            <a:off x="5027612" y="2703630"/>
            <a:ext cx="3657600" cy="1055608"/>
          </a:xfrm>
          <a:prstGeom prst="wedgeRoundRectCallout">
            <a:avLst>
              <a:gd name="adj1" fmla="val -141522"/>
              <a:gd name="adj2" fmla="val 42383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The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2800" dirty="0">
                <a:solidFill>
                  <a:srgbClr val="FFFFFF"/>
                </a:solidFill>
              </a:rPr>
              <a:t> symbol should be alone on a new line.</a:t>
            </a:r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503816" name="AutoShape 8"/>
          <p:cNvSpPr>
            <a:spLocks noChangeArrowheads="1"/>
          </p:cNvSpPr>
          <p:nvPr/>
        </p:nvSpPr>
        <p:spPr bwMode="auto">
          <a:xfrm>
            <a:off x="6495255" y="5433779"/>
            <a:ext cx="4628357" cy="1075136"/>
          </a:xfrm>
          <a:prstGeom prst="wedgeRoundRectCallout">
            <a:avLst>
              <a:gd name="adj1" fmla="val -37389"/>
              <a:gd name="adj2" fmla="val -79761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The block after the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2800" dirty="0">
                <a:solidFill>
                  <a:srgbClr val="FFFFFF"/>
                </a:solidFill>
              </a:rPr>
              <a:t> symbol should be indented by a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TAB</a:t>
            </a:r>
            <a:r>
              <a:rPr lang="en-US" sz="2800" dirty="0">
                <a:solidFill>
                  <a:srgbClr val="FFFFFF"/>
                </a:solidFill>
              </a:rPr>
              <a:t>.</a:t>
            </a:r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503818" name="AutoShape 10"/>
          <p:cNvSpPr>
            <a:spLocks noChangeArrowheads="1"/>
          </p:cNvSpPr>
          <p:nvPr/>
        </p:nvSpPr>
        <p:spPr bwMode="auto">
          <a:xfrm>
            <a:off x="1793336" y="5435638"/>
            <a:ext cx="4436268" cy="1075135"/>
          </a:xfrm>
          <a:prstGeom prst="wedgeRoundRectCallout">
            <a:avLst>
              <a:gd name="adj1" fmla="val -60605"/>
              <a:gd name="adj2" fmla="val -39717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The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r>
              <a:rPr lang="en-US" sz="2800" dirty="0">
                <a:solidFill>
                  <a:srgbClr val="FFFFFF"/>
                </a:solidFill>
              </a:rPr>
              <a:t> symbol should be under the corresponding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2800" dirty="0">
                <a:solidFill>
                  <a:srgbClr val="FFFFFF"/>
                </a:solidFill>
              </a:rPr>
              <a:t>.</a:t>
            </a:r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503819" name="AutoShape 11"/>
          <p:cNvSpPr>
            <a:spLocks noChangeArrowheads="1"/>
          </p:cNvSpPr>
          <p:nvPr/>
        </p:nvSpPr>
        <p:spPr bwMode="auto">
          <a:xfrm>
            <a:off x="3730625" y="1107744"/>
            <a:ext cx="5868987" cy="1055608"/>
          </a:xfrm>
          <a:prstGeom prst="wedgeRoundRectCallout">
            <a:avLst>
              <a:gd name="adj1" fmla="val -55249"/>
              <a:gd name="adj2" fmla="val 142984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Class names should use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PascalCase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800" dirty="0">
                <a:solidFill>
                  <a:srgbClr val="FFFFFF"/>
                </a:solidFill>
              </a:rPr>
              <a:t>and start with a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CAPITAL</a:t>
            </a:r>
            <a:r>
              <a:rPr lang="en-US" sz="2800" dirty="0">
                <a:solidFill>
                  <a:srgbClr val="FFFFFF"/>
                </a:solidFill>
              </a:rPr>
              <a:t> letter.</a:t>
            </a:r>
            <a:endParaRPr lang="bg-BG" sz="2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391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3812" grpId="0" animBg="1"/>
      <p:bldP spid="503816" grpId="0" animBg="1"/>
      <p:bldP spid="503818" grpId="0" animBg="1"/>
      <p:bldP spid="503819" grpId="0" animBg="1"/>
    </p:bld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0</TotalTime>
  <Words>2277</Words>
  <Application>Microsoft Office PowerPoint</Application>
  <PresentationFormat>Custom</PresentationFormat>
  <Paragraphs>444</Paragraphs>
  <Slides>44</Slides>
  <Notes>43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5" baseType="lpstr">
      <vt:lpstr>SoftUni 16x9</vt:lpstr>
      <vt:lpstr>Introduction to Programming</vt:lpstr>
      <vt:lpstr>Table of Contents</vt:lpstr>
      <vt:lpstr>What is Computer Programming?</vt:lpstr>
      <vt:lpstr>Define: Computer Programming</vt:lpstr>
      <vt:lpstr>Software Development Phases</vt:lpstr>
      <vt:lpstr>Your First C# Program</vt:lpstr>
      <vt:lpstr>First Look at C#</vt:lpstr>
      <vt:lpstr>C# Code – How It Works?</vt:lpstr>
      <vt:lpstr>The C# Code Should Be Well Formatted</vt:lpstr>
      <vt:lpstr>Example of Bad Code Formatting</vt:lpstr>
      <vt:lpstr>What is "C#"?</vt:lpstr>
      <vt:lpstr>What You Need to Program?</vt:lpstr>
      <vt:lpstr>Your First C# Program</vt:lpstr>
      <vt:lpstr>What is .NET Framework?</vt:lpstr>
      <vt:lpstr>What is .NET Framework?</vt:lpstr>
      <vt:lpstr>Inside .NET Framework</vt:lpstr>
      <vt:lpstr>CLR – The Heart of .NET Framework</vt:lpstr>
      <vt:lpstr>Framework Class Library</vt:lpstr>
      <vt:lpstr>What is Visual Studio?</vt:lpstr>
      <vt:lpstr>Visual Studio</vt:lpstr>
      <vt:lpstr>Benefits of Visual Studio</vt:lpstr>
      <vt:lpstr>Visual Studio – Example</vt:lpstr>
      <vt:lpstr>Visual Studio</vt:lpstr>
      <vt:lpstr>Creating New Console Application</vt:lpstr>
      <vt:lpstr>Creating New Console Application (2)</vt:lpstr>
      <vt:lpstr>Compiling the Source Code</vt:lpstr>
      <vt:lpstr>Running Programs</vt:lpstr>
      <vt:lpstr>Debugging The Code</vt:lpstr>
      <vt:lpstr>Debugging in Visual Studio</vt:lpstr>
      <vt:lpstr>Visual Studio</vt:lpstr>
      <vt:lpstr>Visual Studio   Blank Solution</vt:lpstr>
      <vt:lpstr>What Is a Blank Solution?</vt:lpstr>
      <vt:lpstr>Creating a Blank Solution in Visual Studio</vt:lpstr>
      <vt:lpstr>Visual Studio Blank Solution</vt:lpstr>
      <vt:lpstr>Creating Projects</vt:lpstr>
      <vt:lpstr>What is MSDN Library?</vt:lpstr>
      <vt:lpstr>What is MSDN Library?</vt:lpstr>
      <vt:lpstr>How to Use MSDN Library?</vt:lpstr>
      <vt:lpstr>MSDN Library</vt:lpstr>
      <vt:lpstr>Summary</vt:lpstr>
      <vt:lpstr>Introduction to Programming</vt:lpstr>
      <vt:lpstr>Homework Review</vt:lpstr>
      <vt:lpstr>License</vt:lpstr>
      <vt:lpstr>Free Trainings @ Software University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Programming</dc:title>
  <dc:subject>C# Basics Course</dc:subject>
  <dc:creator/>
  <cp:keywords>C#, programming, IDE, Visual Studio, .NET Framework, SoftUni, Software University, csharp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2015-05-15T12:08:42Z</dcterms:modified>
  <cp:category>computer programming; programming; C#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